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327" r:id="rId3"/>
    <p:sldId id="328" r:id="rId4"/>
    <p:sldId id="329" r:id="rId5"/>
    <p:sldId id="330" r:id="rId6"/>
    <p:sldId id="305" r:id="rId7"/>
    <p:sldId id="306" r:id="rId8"/>
    <p:sldId id="307" r:id="rId9"/>
    <p:sldId id="308" r:id="rId10"/>
    <p:sldId id="309" r:id="rId11"/>
    <p:sldId id="336" r:id="rId12"/>
    <p:sldId id="337" r:id="rId13"/>
    <p:sldId id="331" r:id="rId14"/>
    <p:sldId id="332" r:id="rId15"/>
    <p:sldId id="334" r:id="rId16"/>
    <p:sldId id="312" r:id="rId17"/>
    <p:sldId id="335" r:id="rId18"/>
    <p:sldId id="338" r:id="rId19"/>
    <p:sldId id="314" r:id="rId20"/>
    <p:sldId id="313" r:id="rId21"/>
    <p:sldId id="339" r:id="rId22"/>
    <p:sldId id="340" r:id="rId23"/>
    <p:sldId id="344" r:id="rId24"/>
    <p:sldId id="341" r:id="rId25"/>
    <p:sldId id="342" r:id="rId26"/>
    <p:sldId id="343" r:id="rId27"/>
    <p:sldId id="346" r:id="rId28"/>
    <p:sldId id="345" r:id="rId29"/>
    <p:sldId id="318" r:id="rId30"/>
    <p:sldId id="319" r:id="rId31"/>
    <p:sldId id="320" r:id="rId32"/>
    <p:sldId id="321" r:id="rId33"/>
    <p:sldId id="322" r:id="rId34"/>
    <p:sldId id="347" r:id="rId35"/>
    <p:sldId id="348" r:id="rId36"/>
    <p:sldId id="263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44546A"/>
    <a:srgbClr val="FBFBF9"/>
    <a:srgbClr val="ECEFEB"/>
    <a:srgbClr val="070436"/>
    <a:srgbClr val="FFFF00"/>
    <a:srgbClr val="FF9933"/>
    <a:srgbClr val="00B0F0"/>
    <a:srgbClr val="FFCC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22" autoAdjust="0"/>
    <p:restoredTop sz="88254" autoAdjust="0"/>
  </p:normalViewPr>
  <p:slideViewPr>
    <p:cSldViewPr snapToGrid="0" snapToObjects="1">
      <p:cViewPr varScale="1">
        <p:scale>
          <a:sx n="92" d="100"/>
          <a:sy n="92" d="100"/>
        </p:scale>
        <p:origin x="82" y="61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1EFEF-577F-484E-8761-79A27E2C8807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9EA5EF-8B33-4E36-8BBC-6EC297C820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050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FF84C-8037-4B4F-B7B7-C6CEAC3ADEEA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443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FF84C-8037-4B4F-B7B7-C6CEAC3ADEEA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740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FF84C-8037-4B4F-B7B7-C6CEAC3ADEEA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937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FF84C-8037-4B4F-B7B7-C6CEAC3ADEEA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750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FF84C-8037-4B4F-B7B7-C6CEAC3ADEEA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4504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en-US" dirty="0">
                <a:solidFill>
                  <a:schemeClr val="bg1"/>
                </a:solidFill>
              </a:rPr>
              <a:t>、操心少：技术</a:t>
            </a:r>
            <a:r>
              <a:rPr lang="en-US" altLang="zh-CN" dirty="0">
                <a:solidFill>
                  <a:schemeClr val="bg1"/>
                </a:solidFill>
              </a:rPr>
              <a:t>+</a:t>
            </a:r>
            <a:r>
              <a:rPr lang="zh-CN" altLang="en-US" dirty="0">
                <a:solidFill>
                  <a:schemeClr val="bg1"/>
                </a:solidFill>
              </a:rPr>
              <a:t>商务</a:t>
            </a:r>
            <a:r>
              <a:rPr lang="en-US" altLang="zh-CN" dirty="0">
                <a:solidFill>
                  <a:schemeClr val="bg1"/>
                </a:solidFill>
              </a:rPr>
              <a:t>+</a:t>
            </a:r>
            <a:r>
              <a:rPr lang="zh-CN" altLang="en-US" dirty="0">
                <a:solidFill>
                  <a:schemeClr val="bg1"/>
                </a:solidFill>
              </a:rPr>
              <a:t>运营，让合作伙伴操最少的心、付出最小代价转型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2</a:t>
            </a:r>
            <a:r>
              <a:rPr lang="zh-CN" altLang="en-US" dirty="0">
                <a:solidFill>
                  <a:schemeClr val="bg1"/>
                </a:solidFill>
              </a:rPr>
              <a:t>、见效快：所有东西都准备好了，一旦上线，推广和变现几乎同步进行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3</a:t>
            </a:r>
            <a:r>
              <a:rPr lang="zh-CN" altLang="en-US" dirty="0">
                <a:solidFill>
                  <a:schemeClr val="bg1"/>
                </a:solidFill>
              </a:rPr>
              <a:t>、业务自主：一切都在一卡通公司手里，完全自主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4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……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EA5EF-8B33-4E36-8BBC-6EC297C8205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872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FF84C-8037-4B4F-B7B7-C6CEAC3ADEEA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075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免费的二维码极大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地冲击新增发卡量</a:t>
            </a:r>
          </a:p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政策：人行统一监管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市场：后付费模式冲击</a:t>
            </a:r>
          </a:p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腾讯支付宝试图直接跟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公交地铁进行结算。在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很多地方仍然有政府保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护的情况下，该收入暂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时受冲击稍微小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FF84C-8037-4B4F-B7B7-C6CEAC3ADEEA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264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腾讯、支付宝、银联投入大量资金帮助业主方解决机具改造的资金痛点，获得一定程度的控制权，一卡通公司正逐步丧失入口控制权；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腾讯、支付宝、银联在跟业主方合作的过程中，都试图绕开一卡通公司的清结算平台，直接跟地铁公司进行清结算；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腾讯、支付宝一轮攻势后，让业主方（公交、地铁）也认识到业务价值了，很多业主方开始甩开通卡自行发展线上业务了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FF84C-8037-4B4F-B7B7-C6CEAC3ADEEA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247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FF84C-8037-4B4F-B7B7-C6CEAC3ADEEA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419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FF84C-8037-4B4F-B7B7-C6CEAC3ADEEA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467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FF84C-8037-4B4F-B7B7-C6CEAC3ADEEA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744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建立后台主账户</a:t>
            </a:r>
            <a:r>
              <a:rPr lang="en-US" altLang="zh-CN" dirty="0"/>
              <a:t>——</a:t>
            </a:r>
            <a:r>
              <a:rPr lang="zh-CN" altLang="en-US" dirty="0"/>
              <a:t>“死钱包”变“活账户”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FF84C-8037-4B4F-B7B7-C6CEAC3ADEEA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35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FF84C-8037-4B4F-B7B7-C6CEAC3ADEEA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414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973E1-D17B-714B-9310-6C2036E52D99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38" y="351413"/>
            <a:ext cx="1862667" cy="31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197794" y="6512442"/>
            <a:ext cx="1234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PINGAN SMART CITY</a:t>
            </a:r>
            <a:endParaRPr kumimoji="1" lang="zh-CN" altLang="en-US" sz="8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1333256" y="6512442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</a:t>
            </a:r>
            <a:endParaRPr kumimoji="1" lang="zh-CN" altLang="en-US" sz="8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604" y="5825163"/>
            <a:ext cx="10101395" cy="817892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425956" y="322246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>
          <a:xfrm>
            <a:off x="-729227" y="6437601"/>
            <a:ext cx="2743200" cy="365125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9CA973E1-D17B-714B-9310-6C2036E52D99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3"/>
          </p:nvPr>
        </p:nvSpPr>
        <p:spPr>
          <a:xfrm>
            <a:off x="425956" y="372829"/>
            <a:ext cx="3907653" cy="582613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425450" y="1290168"/>
            <a:ext cx="11264042" cy="210013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983" y="372829"/>
            <a:ext cx="1862667" cy="31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36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面版式_只有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2000" y="142852"/>
            <a:ext cx="10571283" cy="64294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单击此处编辑</a:t>
            </a:r>
            <a:r>
              <a:rPr lang="en-US" altLang="zh-CN" dirty="0"/>
              <a:t>PPT</a:t>
            </a:r>
            <a:r>
              <a:rPr lang="zh-CN" altLang="en-US" dirty="0"/>
              <a:t>页面标题</a:t>
            </a:r>
          </a:p>
        </p:txBody>
      </p:sp>
    </p:spTree>
    <p:extLst>
      <p:ext uri="{BB962C8B-B14F-4D97-AF65-F5344CB8AC3E}">
        <p14:creationId xmlns:p14="http://schemas.microsoft.com/office/powerpoint/2010/main" val="2881047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面版式_只有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1FD0FF6-6AD5-41F7-AE7F-609FE076E3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67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7000">
              <a:srgbClr val="07040E"/>
            </a:gs>
            <a:gs pos="0">
              <a:srgbClr val="070446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973E1-D17B-714B-9310-6C2036E52D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70" r:id="rId3"/>
    <p:sldLayoutId id="2147483671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4.png"/><Relationship Id="rId10" Type="http://schemas.openxmlformats.org/officeDocument/2006/relationships/image" Target="../media/image52.png"/><Relationship Id="rId4" Type="http://schemas.openxmlformats.org/officeDocument/2006/relationships/image" Target="../media/image43.png"/><Relationship Id="rId9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1.xml"/><Relationship Id="rId7" Type="http://schemas.openxmlformats.org/officeDocument/2006/relationships/image" Target="../media/image9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11.png"/><Relationship Id="rId4" Type="http://schemas.openxmlformats.org/officeDocument/2006/relationships/tags" Target="../tags/tag2.xml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885956" y="1828411"/>
            <a:ext cx="5724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助力、联营、跨界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973E1-D17B-714B-9310-6C2036E52D99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D921566-06AB-4195-9FBE-DA34A5C30D6B}"/>
              </a:ext>
            </a:extLst>
          </p:cNvPr>
          <p:cNvSpPr txBox="1"/>
          <p:nvPr/>
        </p:nvSpPr>
        <p:spPr>
          <a:xfrm>
            <a:off x="810490" y="2985655"/>
            <a:ext cx="7703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平安智慧城一卡通业务合作方案</a:t>
            </a:r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圆角矩形 44"/>
          <p:cNvSpPr/>
          <p:nvPr/>
        </p:nvSpPr>
        <p:spPr>
          <a:xfrm>
            <a:off x="6718207" y="3515190"/>
            <a:ext cx="342662" cy="2978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>
            <a:off x="7745316" y="3470060"/>
            <a:ext cx="384531" cy="411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0" y="5079640"/>
            <a:ext cx="12192000" cy="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30"/>
          <p:cNvSpPr/>
          <p:nvPr/>
        </p:nvSpPr>
        <p:spPr>
          <a:xfrm>
            <a:off x="952345" y="4728569"/>
            <a:ext cx="1520193" cy="702142"/>
          </a:xfrm>
          <a:prstGeom prst="rect">
            <a:avLst/>
          </a:prstGeom>
          <a:solidFill>
            <a:srgbClr val="46556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950342" y="4872151"/>
            <a:ext cx="14849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支付入口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31"/>
          <p:cNvSpPr/>
          <p:nvPr/>
        </p:nvSpPr>
        <p:spPr>
          <a:xfrm>
            <a:off x="3745106" y="4728569"/>
            <a:ext cx="1519200" cy="702000"/>
          </a:xfrm>
          <a:prstGeom prst="rect">
            <a:avLst/>
          </a:prstGeom>
          <a:solidFill>
            <a:srgbClr val="45BE9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3744432" y="4875847"/>
            <a:ext cx="1482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32"/>
          <p:cNvSpPr/>
          <p:nvPr/>
        </p:nvSpPr>
        <p:spPr>
          <a:xfrm>
            <a:off x="6507731" y="4728569"/>
            <a:ext cx="1519200" cy="702000"/>
          </a:xfrm>
          <a:prstGeom prst="rect">
            <a:avLst/>
          </a:prstGeom>
          <a:solidFill>
            <a:srgbClr val="A0BC3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534869" y="4868413"/>
            <a:ext cx="15192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资金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33"/>
          <p:cNvSpPr/>
          <p:nvPr/>
        </p:nvSpPr>
        <p:spPr>
          <a:xfrm>
            <a:off x="9314010" y="4728569"/>
            <a:ext cx="1519200" cy="702000"/>
          </a:xfrm>
          <a:prstGeom prst="rect">
            <a:avLst/>
          </a:prstGeom>
          <a:solidFill>
            <a:srgbClr val="FB873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9"/>
          <p:cNvSpPr txBox="1">
            <a:spLocks noChangeArrowheads="1"/>
          </p:cNvSpPr>
          <p:nvPr/>
        </p:nvSpPr>
        <p:spPr bwMode="auto">
          <a:xfrm>
            <a:off x="9350587" y="4737338"/>
            <a:ext cx="148262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互联网增值业务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33"/>
          <p:cNvSpPr/>
          <p:nvPr/>
        </p:nvSpPr>
        <p:spPr>
          <a:xfrm>
            <a:off x="9292065" y="4728569"/>
            <a:ext cx="1519200" cy="702000"/>
          </a:xfrm>
          <a:prstGeom prst="rect">
            <a:avLst/>
          </a:prstGeom>
          <a:solidFill>
            <a:srgbClr val="FB873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9"/>
          <p:cNvSpPr txBox="1">
            <a:spLocks noChangeArrowheads="1"/>
          </p:cNvSpPr>
          <p:nvPr/>
        </p:nvSpPr>
        <p:spPr bwMode="auto">
          <a:xfrm>
            <a:off x="9313774" y="4721135"/>
            <a:ext cx="1519200" cy="7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互联网增值业务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716" y="2544435"/>
            <a:ext cx="419458" cy="35906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611" y="3429000"/>
            <a:ext cx="500621" cy="50062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904" y="2343600"/>
            <a:ext cx="674664" cy="674664"/>
          </a:xfrm>
          <a:prstGeom prst="rect">
            <a:avLst/>
          </a:prstGeom>
        </p:spPr>
      </p:pic>
      <p:cxnSp>
        <p:nvCxnSpPr>
          <p:cNvPr id="21" name="肘形连接符 20"/>
          <p:cNvCxnSpPr>
            <a:endCxn id="3" idx="1"/>
          </p:cNvCxnSpPr>
          <p:nvPr/>
        </p:nvCxnSpPr>
        <p:spPr>
          <a:xfrm rot="5400000" flipH="1" flipV="1">
            <a:off x="-419280" y="2658185"/>
            <a:ext cx="3474965" cy="1383191"/>
          </a:xfrm>
          <a:prstGeom prst="bentConnector2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4079776" y="1628800"/>
            <a:ext cx="8112224" cy="3021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endCxn id="20" idx="1"/>
          </p:cNvCxnSpPr>
          <p:nvPr/>
        </p:nvCxnSpPr>
        <p:spPr>
          <a:xfrm rot="5400000" flipH="1" flipV="1">
            <a:off x="2285790" y="3561147"/>
            <a:ext cx="2406328" cy="645899"/>
          </a:xfrm>
          <a:prstGeom prst="bentConnector2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endCxn id="28" idx="1"/>
          </p:cNvCxnSpPr>
          <p:nvPr/>
        </p:nvCxnSpPr>
        <p:spPr>
          <a:xfrm rot="5400000" flipH="1" flipV="1">
            <a:off x="5528306" y="3959064"/>
            <a:ext cx="1423167" cy="833225"/>
          </a:xfrm>
          <a:prstGeom prst="bentConnector2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15" idx="3"/>
          </p:cNvCxnSpPr>
          <p:nvPr/>
        </p:nvCxnSpPr>
        <p:spPr>
          <a:xfrm flipV="1">
            <a:off x="5158174" y="2717414"/>
            <a:ext cx="7033826" cy="655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16" idx="3"/>
          </p:cNvCxnSpPr>
          <p:nvPr/>
        </p:nvCxnSpPr>
        <p:spPr>
          <a:xfrm flipV="1">
            <a:off x="8184232" y="3648458"/>
            <a:ext cx="4007768" cy="3085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502" y="3430027"/>
            <a:ext cx="468130" cy="4681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798" y="1263761"/>
            <a:ext cx="697071" cy="697071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1875264" y="1977445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腾讯乘车码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714" y="1263388"/>
            <a:ext cx="697071" cy="697071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2971780" y="1978017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支付宝乘车码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6644346" y="394513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7612304" y="3951198"/>
            <a:ext cx="643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支付宝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3711605" y="286411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银联闪付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4439816" y="2879764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腾讯乘车码</a:t>
            </a:r>
          </a:p>
        </p:txBody>
      </p:sp>
      <p:sp>
        <p:nvSpPr>
          <p:cNvPr id="17" name="矩形 16"/>
          <p:cNvSpPr/>
          <p:nvPr/>
        </p:nvSpPr>
        <p:spPr>
          <a:xfrm>
            <a:off x="2176318" y="1410356"/>
            <a:ext cx="313468" cy="396529"/>
          </a:xfrm>
          <a:prstGeom prst="rect">
            <a:avLst/>
          </a:prstGeom>
          <a:solidFill>
            <a:srgbClr val="070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848" y="1435092"/>
            <a:ext cx="274938" cy="324927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3382515" y="1412822"/>
            <a:ext cx="313468" cy="396529"/>
          </a:xfrm>
          <a:prstGeom prst="rect">
            <a:avLst/>
          </a:prstGeom>
          <a:solidFill>
            <a:srgbClr val="070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234" y="1410356"/>
            <a:ext cx="364030" cy="364030"/>
          </a:xfrm>
          <a:prstGeom prst="rect">
            <a:avLst/>
          </a:prstGeom>
        </p:spPr>
      </p:pic>
      <p:sp>
        <p:nvSpPr>
          <p:cNvPr id="43" name="Title 1">
            <a:extLst>
              <a:ext uri="{FF2B5EF4-FFF2-40B4-BE49-F238E27FC236}">
                <a16:creationId xmlns:a16="http://schemas.microsoft.com/office/drawing/2014/main" id="{A53A7209-793D-48CD-88E3-12D76C7D4D98}"/>
              </a:ext>
            </a:extLst>
          </p:cNvPr>
          <p:cNvSpPr txBox="1">
            <a:spLocks/>
          </p:cNvSpPr>
          <p:nvPr/>
        </p:nvSpPr>
        <p:spPr>
          <a:xfrm>
            <a:off x="907774" y="177008"/>
            <a:ext cx="10515600" cy="69763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rPr>
              <a:t>发展空间被挤压</a:t>
            </a:r>
            <a:endParaRPr 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97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0CE03DA6-3FF4-48DA-92FE-91A1F4AC0B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50"/>
          <a:stretch/>
        </p:blipFill>
        <p:spPr>
          <a:xfrm>
            <a:off x="24938" y="0"/>
            <a:ext cx="11616064" cy="872067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4CEEA36-BF9A-4353-865A-A936B91747A7}"/>
              </a:ext>
            </a:extLst>
          </p:cNvPr>
          <p:cNvSpPr txBox="1"/>
          <p:nvPr/>
        </p:nvSpPr>
        <p:spPr>
          <a:xfrm>
            <a:off x="9368443" y="2733398"/>
            <a:ext cx="773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一卡通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B14C2F-D956-4672-986F-65CFAB1EE768}"/>
              </a:ext>
            </a:extLst>
          </p:cNvPr>
          <p:cNvSpPr txBox="1"/>
          <p:nvPr/>
        </p:nvSpPr>
        <p:spPr>
          <a:xfrm>
            <a:off x="1277390" y="5429171"/>
            <a:ext cx="3358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进击的巨头们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5489B93-2DE2-41F7-83AC-771737C57EFB}"/>
              </a:ext>
            </a:extLst>
          </p:cNvPr>
          <p:cNvSpPr txBox="1"/>
          <p:nvPr/>
        </p:nvSpPr>
        <p:spPr>
          <a:xfrm>
            <a:off x="9443255" y="3283526"/>
            <a:ext cx="88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一卡通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18BCC6A-3D96-4AE1-8F07-900446A508D3}"/>
              </a:ext>
            </a:extLst>
          </p:cNvPr>
          <p:cNvSpPr txBox="1"/>
          <p:nvPr/>
        </p:nvSpPr>
        <p:spPr>
          <a:xfrm>
            <a:off x="10759853" y="3283526"/>
            <a:ext cx="88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平安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A31E72B-D560-4573-85A3-8C2582700F8D}"/>
              </a:ext>
            </a:extLst>
          </p:cNvPr>
          <p:cNvSpPr txBox="1"/>
          <p:nvPr/>
        </p:nvSpPr>
        <p:spPr>
          <a:xfrm>
            <a:off x="1546167" y="789228"/>
            <a:ext cx="9518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与巨头的角力</a:t>
            </a:r>
          </a:p>
        </p:txBody>
      </p:sp>
    </p:spTree>
    <p:extLst>
      <p:ext uri="{BB962C8B-B14F-4D97-AF65-F5344CB8AC3E}">
        <p14:creationId xmlns:p14="http://schemas.microsoft.com/office/powerpoint/2010/main" val="1714826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19CD43-5A34-45C0-9F52-8EE8A8E0EAF0}"/>
              </a:ext>
            </a:extLst>
          </p:cNvPr>
          <p:cNvSpPr txBox="1">
            <a:spLocks/>
          </p:cNvSpPr>
          <p:nvPr/>
        </p:nvSpPr>
        <p:spPr>
          <a:xfrm>
            <a:off x="907774" y="177008"/>
            <a:ext cx="10515600" cy="69763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rPr>
              <a:t>“角力”的力量来源</a:t>
            </a:r>
            <a:endParaRPr 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</p:txBody>
      </p:sp>
      <p:pic>
        <p:nvPicPr>
          <p:cNvPr id="3074" name="Picture 2" descr="http://pic.qiantucdn.com/58pic/26/19/46/80X58PICNVt_1024.png">
            <a:extLst>
              <a:ext uri="{FF2B5EF4-FFF2-40B4-BE49-F238E27FC236}">
                <a16:creationId xmlns:a16="http://schemas.microsoft.com/office/drawing/2014/main" id="{5C4390C7-9F47-45DA-9ACE-C94E6251E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613" y="3175686"/>
            <a:ext cx="2517100" cy="368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60FB97D9-5B29-4E0C-9B3B-DA25D4EA2C2A}"/>
              </a:ext>
            </a:extLst>
          </p:cNvPr>
          <p:cNvGrpSpPr/>
          <p:nvPr/>
        </p:nvGrpSpPr>
        <p:grpSpPr>
          <a:xfrm>
            <a:off x="5978226" y="2016832"/>
            <a:ext cx="5066207" cy="4034712"/>
            <a:chOff x="752411" y="1783405"/>
            <a:chExt cx="5066207" cy="4034712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3D30176-45F4-43CD-ADE5-C461946470A7}"/>
                </a:ext>
              </a:extLst>
            </p:cNvPr>
            <p:cNvGrpSpPr/>
            <p:nvPr/>
          </p:nvGrpSpPr>
          <p:grpSpPr>
            <a:xfrm>
              <a:off x="778171" y="1783405"/>
              <a:ext cx="4971802" cy="782074"/>
              <a:chOff x="752412" y="2473364"/>
              <a:chExt cx="4971802" cy="782074"/>
            </a:xfrm>
          </p:grpSpPr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CE75D0BC-EC18-4E28-A687-1D501C4495B0}"/>
                  </a:ext>
                </a:extLst>
              </p:cNvPr>
              <p:cNvGrpSpPr/>
              <p:nvPr/>
            </p:nvGrpSpPr>
            <p:grpSpPr>
              <a:xfrm>
                <a:off x="752412" y="2504217"/>
                <a:ext cx="487711" cy="584096"/>
                <a:chOff x="752412" y="2504217"/>
                <a:chExt cx="487711" cy="584096"/>
              </a:xfrm>
            </p:grpSpPr>
            <p:sp>
              <p:nvSpPr>
                <p:cNvPr id="19" name="Flowchart: Off-page Connector 108">
                  <a:extLst>
                    <a:ext uri="{FF2B5EF4-FFF2-40B4-BE49-F238E27FC236}">
                      <a16:creationId xmlns:a16="http://schemas.microsoft.com/office/drawing/2014/main" id="{985A4067-1819-480B-9E1D-75306C018548}"/>
                    </a:ext>
                  </a:extLst>
                </p:cNvPr>
                <p:cNvSpPr/>
                <p:nvPr/>
              </p:nvSpPr>
              <p:spPr>
                <a:xfrm>
                  <a:off x="778171" y="2524879"/>
                  <a:ext cx="423316" cy="563434"/>
                </a:xfrm>
                <a:prstGeom prst="flowChartOffpageConnector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" name="Oval 111">
                  <a:extLst>
                    <a:ext uri="{FF2B5EF4-FFF2-40B4-BE49-F238E27FC236}">
                      <a16:creationId xmlns:a16="http://schemas.microsoft.com/office/drawing/2014/main" id="{B109485D-213D-447E-91AB-AC24B2E3A119}"/>
                    </a:ext>
                  </a:extLst>
                </p:cNvPr>
                <p:cNvSpPr/>
                <p:nvPr/>
              </p:nvSpPr>
              <p:spPr>
                <a:xfrm>
                  <a:off x="752412" y="2504217"/>
                  <a:ext cx="487711" cy="558338"/>
                </a:xfrm>
                <a:prstGeom prst="ellipse">
                  <a:avLst/>
                </a:prstGeom>
                <a:no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id-ID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8" name="Rectangle 1436">
                <a:extLst>
                  <a:ext uri="{FF2B5EF4-FFF2-40B4-BE49-F238E27FC236}">
                    <a16:creationId xmlns:a16="http://schemas.microsoft.com/office/drawing/2014/main" id="{E1213246-57D6-46A3-9243-44FDD6B48D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4560" y="2473364"/>
                <a:ext cx="4199654" cy="782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产品的持续开发与迭代：跟上用户的最新体验，跟上科技的最新潮流</a:t>
                </a:r>
                <a:endParaRPr kumimoji="0" lang="en-US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endParaRP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AF6C3DE4-8A34-44BC-AEA9-7B781E3CCE36}"/>
                </a:ext>
              </a:extLst>
            </p:cNvPr>
            <p:cNvGrpSpPr/>
            <p:nvPr/>
          </p:nvGrpSpPr>
          <p:grpSpPr>
            <a:xfrm>
              <a:off x="752411" y="3409724"/>
              <a:ext cx="4944410" cy="782074"/>
              <a:chOff x="752411" y="3479207"/>
              <a:chExt cx="4944410" cy="782074"/>
            </a:xfrm>
          </p:grpSpPr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0169985E-A34D-4702-B250-D57E8A71524F}"/>
                  </a:ext>
                </a:extLst>
              </p:cNvPr>
              <p:cNvGrpSpPr/>
              <p:nvPr/>
            </p:nvGrpSpPr>
            <p:grpSpPr>
              <a:xfrm>
                <a:off x="752411" y="3501087"/>
                <a:ext cx="487711" cy="600923"/>
                <a:chOff x="752411" y="3501087"/>
                <a:chExt cx="487711" cy="600923"/>
              </a:xfrm>
            </p:grpSpPr>
            <p:sp>
              <p:nvSpPr>
                <p:cNvPr id="15" name="Flowchart: Off-page Connector 109">
                  <a:extLst>
                    <a:ext uri="{FF2B5EF4-FFF2-40B4-BE49-F238E27FC236}">
                      <a16:creationId xmlns:a16="http://schemas.microsoft.com/office/drawing/2014/main" id="{77346C10-AF5C-4CED-BEC2-2BF43FC2DC99}"/>
                    </a:ext>
                  </a:extLst>
                </p:cNvPr>
                <p:cNvSpPr/>
                <p:nvPr/>
              </p:nvSpPr>
              <p:spPr>
                <a:xfrm>
                  <a:off x="778171" y="3538576"/>
                  <a:ext cx="423316" cy="563434"/>
                </a:xfrm>
                <a:prstGeom prst="flowChartOffpageConnector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6" name="Oval 112">
                  <a:extLst>
                    <a:ext uri="{FF2B5EF4-FFF2-40B4-BE49-F238E27FC236}">
                      <a16:creationId xmlns:a16="http://schemas.microsoft.com/office/drawing/2014/main" id="{B008137E-7F3E-4A47-AEA2-1AC14A700825}"/>
                    </a:ext>
                  </a:extLst>
                </p:cNvPr>
                <p:cNvSpPr/>
                <p:nvPr/>
              </p:nvSpPr>
              <p:spPr>
                <a:xfrm>
                  <a:off x="752411" y="3501087"/>
                  <a:ext cx="487711" cy="558338"/>
                </a:xfrm>
                <a:prstGeom prst="ellipse">
                  <a:avLst/>
                </a:prstGeom>
                <a:no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</a:t>
                  </a: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4" name="Rectangle 1436">
                <a:extLst>
                  <a:ext uri="{FF2B5EF4-FFF2-40B4-BE49-F238E27FC236}">
                    <a16:creationId xmlns:a16="http://schemas.microsoft.com/office/drawing/2014/main" id="{122CD734-8D21-4095-9256-038AB6960E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6264" y="3479207"/>
                <a:ext cx="4140557" cy="782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推广与用户运营：不断的影响用户，提供丰富的服务内容，提升用户活跃度</a:t>
                </a:r>
                <a:endParaRPr kumimoji="0" lang="en-US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E34A659B-80F4-486D-92A0-ED5EDEF4BF91}"/>
                </a:ext>
              </a:extLst>
            </p:cNvPr>
            <p:cNvGrpSpPr/>
            <p:nvPr/>
          </p:nvGrpSpPr>
          <p:grpSpPr>
            <a:xfrm>
              <a:off x="800088" y="5036043"/>
              <a:ext cx="5018530" cy="782074"/>
              <a:chOff x="745973" y="4465368"/>
              <a:chExt cx="5018530" cy="782074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83789F5F-528F-4725-BC8B-4483C3A5F6F3}"/>
                  </a:ext>
                </a:extLst>
              </p:cNvPr>
              <p:cNvGrpSpPr/>
              <p:nvPr/>
            </p:nvGrpSpPr>
            <p:grpSpPr>
              <a:xfrm>
                <a:off x="745973" y="4513213"/>
                <a:ext cx="487711" cy="602494"/>
                <a:chOff x="745973" y="4513213"/>
                <a:chExt cx="487711" cy="602494"/>
              </a:xfrm>
            </p:grpSpPr>
            <p:sp>
              <p:nvSpPr>
                <p:cNvPr id="11" name="Flowchart: Off-page Connector 110">
                  <a:extLst>
                    <a:ext uri="{FF2B5EF4-FFF2-40B4-BE49-F238E27FC236}">
                      <a16:creationId xmlns:a16="http://schemas.microsoft.com/office/drawing/2014/main" id="{F4177B0C-33E0-4222-A754-EB9F354FECD9}"/>
                    </a:ext>
                  </a:extLst>
                </p:cNvPr>
                <p:cNvSpPr/>
                <p:nvPr/>
              </p:nvSpPr>
              <p:spPr>
                <a:xfrm>
                  <a:off x="778171" y="4552273"/>
                  <a:ext cx="423316" cy="563434"/>
                </a:xfrm>
                <a:prstGeom prst="flowChartOffpageConnector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" name="Oval 113">
                  <a:extLst>
                    <a:ext uri="{FF2B5EF4-FFF2-40B4-BE49-F238E27FC236}">
                      <a16:creationId xmlns:a16="http://schemas.microsoft.com/office/drawing/2014/main" id="{12404351-E040-458D-830A-AF5F41194A09}"/>
                    </a:ext>
                  </a:extLst>
                </p:cNvPr>
                <p:cNvSpPr/>
                <p:nvPr/>
              </p:nvSpPr>
              <p:spPr>
                <a:xfrm>
                  <a:off x="745973" y="4513213"/>
                  <a:ext cx="487711" cy="558338"/>
                </a:xfrm>
                <a:prstGeom prst="ellipse">
                  <a:avLst/>
                </a:prstGeom>
                <a:no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3</a:t>
                  </a:r>
                </a:p>
              </p:txBody>
            </p:sp>
          </p:grpSp>
          <p:sp>
            <p:nvSpPr>
              <p:cNvPr id="10" name="Rectangle 1436">
                <a:extLst>
                  <a:ext uri="{FF2B5EF4-FFF2-40B4-BE49-F238E27FC236}">
                    <a16:creationId xmlns:a16="http://schemas.microsoft.com/office/drawing/2014/main" id="{B6479DF9-F8EA-4304-81CC-F8EC79FA27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4560" y="4465368"/>
                <a:ext cx="4239943" cy="782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商务与服务资源整合：不断拓展合作伙伴，整合商务与公共服务资源，留住用户</a:t>
                </a:r>
                <a:endParaRPr kumimoji="0" lang="en-US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55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0CE03DA6-3FF4-48DA-92FE-91A1F4AC0B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50"/>
          <a:stretch/>
        </p:blipFill>
        <p:spPr>
          <a:xfrm>
            <a:off x="24938" y="0"/>
            <a:ext cx="11616064" cy="872067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FD9E8DA-69CE-4D63-AE4E-58F5150E0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3492" y="2006113"/>
            <a:ext cx="3287206" cy="627025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4CEEA36-BF9A-4353-865A-A936B91747A7}"/>
              </a:ext>
            </a:extLst>
          </p:cNvPr>
          <p:cNvSpPr txBox="1"/>
          <p:nvPr/>
        </p:nvSpPr>
        <p:spPr>
          <a:xfrm>
            <a:off x="9368443" y="2733398"/>
            <a:ext cx="773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一卡通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B14C2F-D956-4672-986F-65CFAB1EE768}"/>
              </a:ext>
            </a:extLst>
          </p:cNvPr>
          <p:cNvSpPr txBox="1"/>
          <p:nvPr/>
        </p:nvSpPr>
        <p:spPr>
          <a:xfrm>
            <a:off x="1277390" y="5429171"/>
            <a:ext cx="3358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进击的巨头们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5489B93-2DE2-41F7-83AC-771737C57EFB}"/>
              </a:ext>
            </a:extLst>
          </p:cNvPr>
          <p:cNvSpPr txBox="1"/>
          <p:nvPr/>
        </p:nvSpPr>
        <p:spPr>
          <a:xfrm>
            <a:off x="9443255" y="3283526"/>
            <a:ext cx="88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一卡通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18BCC6A-3D96-4AE1-8F07-900446A508D3}"/>
              </a:ext>
            </a:extLst>
          </p:cNvPr>
          <p:cNvSpPr txBox="1"/>
          <p:nvPr/>
        </p:nvSpPr>
        <p:spPr>
          <a:xfrm>
            <a:off x="10759853" y="3283526"/>
            <a:ext cx="88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平安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A31E72B-D560-4573-85A3-8C2582700F8D}"/>
              </a:ext>
            </a:extLst>
          </p:cNvPr>
          <p:cNvSpPr txBox="1"/>
          <p:nvPr/>
        </p:nvSpPr>
        <p:spPr>
          <a:xfrm>
            <a:off x="1546167" y="789228"/>
            <a:ext cx="9518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平安成为您的帮手</a:t>
            </a:r>
          </a:p>
        </p:txBody>
      </p:sp>
    </p:spTree>
    <p:extLst>
      <p:ext uri="{BB962C8B-B14F-4D97-AF65-F5344CB8AC3E}">
        <p14:creationId xmlns:p14="http://schemas.microsoft.com/office/powerpoint/2010/main" val="422733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C1896FB7-3A1A-43A0-84B0-23BB1F2F3BC7}"/>
              </a:ext>
            </a:extLst>
          </p:cNvPr>
          <p:cNvGrpSpPr/>
          <p:nvPr/>
        </p:nvGrpSpPr>
        <p:grpSpPr>
          <a:xfrm>
            <a:off x="339890" y="37070"/>
            <a:ext cx="7135030" cy="7483279"/>
            <a:chOff x="2923370" y="1397561"/>
            <a:chExt cx="5856451" cy="6142295"/>
          </a:xfrm>
        </p:grpSpPr>
        <p:grpSp>
          <p:nvGrpSpPr>
            <p:cNvPr id="103" name="Group 6">
              <a:extLst>
                <a:ext uri="{FF2B5EF4-FFF2-40B4-BE49-F238E27FC236}">
                  <a16:creationId xmlns:a16="http://schemas.microsoft.com/office/drawing/2014/main" id="{D4B3289A-DBB2-4238-99FF-5703D2CBE903}"/>
                </a:ext>
              </a:extLst>
            </p:cNvPr>
            <p:cNvGrpSpPr/>
            <p:nvPr/>
          </p:nvGrpSpPr>
          <p:grpSpPr>
            <a:xfrm>
              <a:off x="2923370" y="1397561"/>
              <a:ext cx="5856451" cy="6142295"/>
              <a:chOff x="2217738" y="685801"/>
              <a:chExt cx="3879850" cy="4648199"/>
            </a:xfrm>
          </p:grpSpPr>
          <p:sp>
            <p:nvSpPr>
              <p:cNvPr id="104" name="Freeform 5">
                <a:extLst>
                  <a:ext uri="{FF2B5EF4-FFF2-40B4-BE49-F238E27FC236}">
                    <a16:creationId xmlns:a16="http://schemas.microsoft.com/office/drawing/2014/main" id="{55DA62F1-0C82-4C86-95A2-4A37BB7726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8225" y="1738313"/>
                <a:ext cx="1249363" cy="1571625"/>
              </a:xfrm>
              <a:custGeom>
                <a:avLst/>
                <a:gdLst/>
                <a:ahLst/>
                <a:cxnLst>
                  <a:cxn ang="0">
                    <a:pos x="121" y="582"/>
                  </a:cxn>
                  <a:cxn ang="0">
                    <a:pos x="192" y="508"/>
                  </a:cxn>
                  <a:cxn ang="0">
                    <a:pos x="529" y="160"/>
                  </a:cxn>
                  <a:cxn ang="0">
                    <a:pos x="716" y="174"/>
                  </a:cxn>
                  <a:cxn ang="0">
                    <a:pos x="593" y="375"/>
                  </a:cxn>
                  <a:cxn ang="0">
                    <a:pos x="483" y="536"/>
                  </a:cxn>
                  <a:cxn ang="0">
                    <a:pos x="350" y="734"/>
                  </a:cxn>
                  <a:cxn ang="0">
                    <a:pos x="339" y="792"/>
                  </a:cxn>
                  <a:cxn ang="0">
                    <a:pos x="121" y="582"/>
                  </a:cxn>
                </a:cxnLst>
                <a:rect l="0" t="0" r="r" b="b"/>
                <a:pathLst>
                  <a:path w="726" h="914">
                    <a:moveTo>
                      <a:pt x="121" y="582"/>
                    </a:moveTo>
                    <a:cubicBezTo>
                      <a:pt x="144" y="569"/>
                      <a:pt x="170" y="538"/>
                      <a:pt x="192" y="508"/>
                    </a:cubicBezTo>
                    <a:cubicBezTo>
                      <a:pt x="269" y="485"/>
                      <a:pt x="431" y="301"/>
                      <a:pt x="529" y="160"/>
                    </a:cubicBezTo>
                    <a:cubicBezTo>
                      <a:pt x="640" y="0"/>
                      <a:pt x="726" y="92"/>
                      <a:pt x="716" y="174"/>
                    </a:cubicBezTo>
                    <a:cubicBezTo>
                      <a:pt x="706" y="257"/>
                      <a:pt x="631" y="315"/>
                      <a:pt x="593" y="375"/>
                    </a:cubicBezTo>
                    <a:cubicBezTo>
                      <a:pt x="555" y="434"/>
                      <a:pt x="564" y="421"/>
                      <a:pt x="483" y="536"/>
                    </a:cubicBezTo>
                    <a:cubicBezTo>
                      <a:pt x="340" y="679"/>
                      <a:pt x="350" y="734"/>
                      <a:pt x="350" y="734"/>
                    </a:cubicBezTo>
                    <a:cubicBezTo>
                      <a:pt x="350" y="734"/>
                      <a:pt x="348" y="748"/>
                      <a:pt x="339" y="792"/>
                    </a:cubicBezTo>
                    <a:cubicBezTo>
                      <a:pt x="0" y="914"/>
                      <a:pt x="70" y="612"/>
                      <a:pt x="121" y="582"/>
                    </a:cubicBezTo>
                    <a:close/>
                  </a:path>
                </a:pathLst>
              </a:custGeom>
              <a:solidFill>
                <a:srgbClr val="00B09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05" name="Freeform 6">
                <a:extLst>
                  <a:ext uri="{FF2B5EF4-FFF2-40B4-BE49-F238E27FC236}">
                    <a16:creationId xmlns:a16="http://schemas.microsoft.com/office/drawing/2014/main" id="{8D71E7FA-6403-4281-8F87-C1A50597B1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6450" y="1019175"/>
                <a:ext cx="876300" cy="1795462"/>
              </a:xfrm>
              <a:custGeom>
                <a:avLst/>
                <a:gdLst/>
                <a:ahLst/>
                <a:cxnLst>
                  <a:cxn ang="0">
                    <a:pos x="150" y="1042"/>
                  </a:cxn>
                  <a:cxn ang="0">
                    <a:pos x="109" y="1038"/>
                  </a:cxn>
                  <a:cxn ang="0">
                    <a:pos x="127" y="1002"/>
                  </a:cxn>
                  <a:cxn ang="0">
                    <a:pos x="109" y="1038"/>
                  </a:cxn>
                  <a:cxn ang="0">
                    <a:pos x="56" y="781"/>
                  </a:cxn>
                  <a:cxn ang="0">
                    <a:pos x="98" y="710"/>
                  </a:cxn>
                  <a:cxn ang="0">
                    <a:pos x="207" y="357"/>
                  </a:cxn>
                  <a:cxn ang="0">
                    <a:pos x="260" y="168"/>
                  </a:cxn>
                  <a:cxn ang="0">
                    <a:pos x="399" y="11"/>
                  </a:cxn>
                  <a:cxn ang="0">
                    <a:pos x="395" y="351"/>
                  </a:cxn>
                  <a:cxn ang="0">
                    <a:pos x="330" y="648"/>
                  </a:cxn>
                  <a:cxn ang="0">
                    <a:pos x="288" y="884"/>
                  </a:cxn>
                  <a:cxn ang="0">
                    <a:pos x="150" y="1042"/>
                  </a:cxn>
                </a:cxnLst>
                <a:rect l="0" t="0" r="r" b="b"/>
                <a:pathLst>
                  <a:path w="510" h="1044">
                    <a:moveTo>
                      <a:pt x="150" y="1042"/>
                    </a:moveTo>
                    <a:cubicBezTo>
                      <a:pt x="136" y="1042"/>
                      <a:pt x="122" y="1041"/>
                      <a:pt x="109" y="1038"/>
                    </a:cubicBezTo>
                    <a:cubicBezTo>
                      <a:pt x="121" y="1015"/>
                      <a:pt x="127" y="1002"/>
                      <a:pt x="127" y="1002"/>
                    </a:cubicBezTo>
                    <a:cubicBezTo>
                      <a:pt x="127" y="1002"/>
                      <a:pt x="121" y="1015"/>
                      <a:pt x="109" y="1038"/>
                    </a:cubicBezTo>
                    <a:cubicBezTo>
                      <a:pt x="40" y="1024"/>
                      <a:pt x="0" y="969"/>
                      <a:pt x="56" y="781"/>
                    </a:cubicBezTo>
                    <a:cubicBezTo>
                      <a:pt x="73" y="771"/>
                      <a:pt x="88" y="749"/>
                      <a:pt x="98" y="710"/>
                    </a:cubicBezTo>
                    <a:cubicBezTo>
                      <a:pt x="123" y="546"/>
                      <a:pt x="174" y="408"/>
                      <a:pt x="207" y="357"/>
                    </a:cubicBezTo>
                    <a:cubicBezTo>
                      <a:pt x="224" y="306"/>
                      <a:pt x="211" y="273"/>
                      <a:pt x="260" y="168"/>
                    </a:cubicBezTo>
                    <a:cubicBezTo>
                      <a:pt x="304" y="18"/>
                      <a:pt x="327" y="0"/>
                      <a:pt x="399" y="11"/>
                    </a:cubicBezTo>
                    <a:cubicBezTo>
                      <a:pt x="510" y="35"/>
                      <a:pt x="437" y="226"/>
                      <a:pt x="395" y="351"/>
                    </a:cubicBezTo>
                    <a:cubicBezTo>
                      <a:pt x="353" y="476"/>
                      <a:pt x="398" y="503"/>
                      <a:pt x="330" y="648"/>
                    </a:cubicBezTo>
                    <a:cubicBezTo>
                      <a:pt x="277" y="762"/>
                      <a:pt x="276" y="832"/>
                      <a:pt x="288" y="884"/>
                    </a:cubicBezTo>
                    <a:cubicBezTo>
                      <a:pt x="263" y="951"/>
                      <a:pt x="215" y="1044"/>
                      <a:pt x="150" y="1042"/>
                    </a:cubicBezTo>
                    <a:close/>
                  </a:path>
                </a:pathLst>
              </a:custGeom>
              <a:solidFill>
                <a:srgbClr val="0175B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06" name="Freeform 7">
                <a:extLst>
                  <a:ext uri="{FF2B5EF4-FFF2-40B4-BE49-F238E27FC236}">
                    <a16:creationId xmlns:a16="http://schemas.microsoft.com/office/drawing/2014/main" id="{EDD33267-131F-406A-9D0D-DC38C8504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7500" y="685801"/>
                <a:ext cx="652463" cy="2127250"/>
              </a:xfrm>
              <a:custGeom>
                <a:avLst/>
                <a:gdLst/>
                <a:ahLst/>
                <a:cxnLst>
                  <a:cxn ang="0">
                    <a:pos x="260" y="1056"/>
                  </a:cxn>
                  <a:cxn ang="0">
                    <a:pos x="157" y="1236"/>
                  </a:cxn>
                  <a:cxn ang="0">
                    <a:pos x="46" y="1069"/>
                  </a:cxn>
                  <a:cxn ang="0">
                    <a:pos x="43" y="902"/>
                  </a:cxn>
                  <a:cxn ang="0">
                    <a:pos x="41" y="801"/>
                  </a:cxn>
                  <a:cxn ang="0">
                    <a:pos x="52" y="495"/>
                  </a:cxn>
                  <a:cxn ang="0">
                    <a:pos x="67" y="317"/>
                  </a:cxn>
                  <a:cxn ang="0">
                    <a:pos x="184" y="13"/>
                  </a:cxn>
                  <a:cxn ang="0">
                    <a:pos x="276" y="349"/>
                  </a:cxn>
                  <a:cxn ang="0">
                    <a:pos x="273" y="634"/>
                  </a:cxn>
                  <a:cxn ang="0">
                    <a:pos x="271" y="957"/>
                  </a:cxn>
                  <a:cxn ang="0">
                    <a:pos x="273" y="960"/>
                  </a:cxn>
                  <a:cxn ang="0">
                    <a:pos x="260" y="1056"/>
                  </a:cxn>
                </a:cxnLst>
                <a:rect l="0" t="0" r="r" b="b"/>
                <a:pathLst>
                  <a:path w="379" h="1237">
                    <a:moveTo>
                      <a:pt x="260" y="1056"/>
                    </a:moveTo>
                    <a:cubicBezTo>
                      <a:pt x="263" y="1080"/>
                      <a:pt x="265" y="1232"/>
                      <a:pt x="157" y="1236"/>
                    </a:cubicBezTo>
                    <a:cubicBezTo>
                      <a:pt x="53" y="1237"/>
                      <a:pt x="0" y="1195"/>
                      <a:pt x="46" y="1069"/>
                    </a:cubicBezTo>
                    <a:cubicBezTo>
                      <a:pt x="78" y="979"/>
                      <a:pt x="57" y="929"/>
                      <a:pt x="43" y="902"/>
                    </a:cubicBezTo>
                    <a:cubicBezTo>
                      <a:pt x="45" y="877"/>
                      <a:pt x="44" y="844"/>
                      <a:pt x="41" y="801"/>
                    </a:cubicBezTo>
                    <a:cubicBezTo>
                      <a:pt x="25" y="608"/>
                      <a:pt x="46" y="530"/>
                      <a:pt x="52" y="495"/>
                    </a:cubicBezTo>
                    <a:cubicBezTo>
                      <a:pt x="57" y="460"/>
                      <a:pt x="71" y="377"/>
                      <a:pt x="67" y="317"/>
                    </a:cubicBezTo>
                    <a:cubicBezTo>
                      <a:pt x="81" y="70"/>
                      <a:pt x="86" y="18"/>
                      <a:pt x="184" y="13"/>
                    </a:cubicBezTo>
                    <a:cubicBezTo>
                      <a:pt x="379" y="0"/>
                      <a:pt x="276" y="349"/>
                      <a:pt x="276" y="349"/>
                    </a:cubicBezTo>
                    <a:cubicBezTo>
                      <a:pt x="276" y="349"/>
                      <a:pt x="276" y="584"/>
                      <a:pt x="273" y="634"/>
                    </a:cubicBezTo>
                    <a:cubicBezTo>
                      <a:pt x="269" y="683"/>
                      <a:pt x="262" y="892"/>
                      <a:pt x="271" y="957"/>
                    </a:cubicBezTo>
                    <a:cubicBezTo>
                      <a:pt x="272" y="958"/>
                      <a:pt x="273" y="959"/>
                      <a:pt x="273" y="960"/>
                    </a:cubicBezTo>
                    <a:cubicBezTo>
                      <a:pt x="266" y="998"/>
                      <a:pt x="258" y="1043"/>
                      <a:pt x="260" y="1056"/>
                    </a:cubicBezTo>
                    <a:close/>
                  </a:path>
                </a:pathLst>
              </a:custGeom>
              <a:solidFill>
                <a:srgbClr val="FA9C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07" name="Freeform 8">
                <a:extLst>
                  <a:ext uri="{FF2B5EF4-FFF2-40B4-BE49-F238E27FC236}">
                    <a16:creationId xmlns:a16="http://schemas.microsoft.com/office/drawing/2014/main" id="{18E9130F-8CE1-45E2-96B2-B0B15F02B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9313" y="1063625"/>
                <a:ext cx="806450" cy="1941512"/>
              </a:xfrm>
              <a:custGeom>
                <a:avLst/>
                <a:gdLst/>
                <a:ahLst/>
                <a:cxnLst>
                  <a:cxn ang="0">
                    <a:pos x="427" y="839"/>
                  </a:cxn>
                  <a:cxn ang="0">
                    <a:pos x="427" y="1071"/>
                  </a:cxn>
                  <a:cxn ang="0">
                    <a:pos x="175" y="1110"/>
                  </a:cxn>
                  <a:cxn ang="0">
                    <a:pos x="210" y="880"/>
                  </a:cxn>
                  <a:cxn ang="0">
                    <a:pos x="132" y="645"/>
                  </a:cxn>
                  <a:cxn ang="0">
                    <a:pos x="78" y="486"/>
                  </a:cxn>
                  <a:cxn ang="0">
                    <a:pos x="25" y="226"/>
                  </a:cxn>
                  <a:cxn ang="0">
                    <a:pos x="85" y="0"/>
                  </a:cxn>
                  <a:cxn ang="0">
                    <a:pos x="221" y="264"/>
                  </a:cxn>
                  <a:cxn ang="0">
                    <a:pos x="320" y="573"/>
                  </a:cxn>
                  <a:cxn ang="0">
                    <a:pos x="380" y="718"/>
                  </a:cxn>
                  <a:cxn ang="0">
                    <a:pos x="415" y="763"/>
                  </a:cxn>
                  <a:cxn ang="0">
                    <a:pos x="427" y="839"/>
                  </a:cxn>
                </a:cxnLst>
                <a:rect l="0" t="0" r="r" b="b"/>
                <a:pathLst>
                  <a:path w="469" h="1129">
                    <a:moveTo>
                      <a:pt x="427" y="839"/>
                    </a:moveTo>
                    <a:cubicBezTo>
                      <a:pt x="423" y="861"/>
                      <a:pt x="469" y="1009"/>
                      <a:pt x="427" y="1071"/>
                    </a:cubicBezTo>
                    <a:cubicBezTo>
                      <a:pt x="394" y="1121"/>
                      <a:pt x="266" y="1129"/>
                      <a:pt x="175" y="1110"/>
                    </a:cubicBezTo>
                    <a:cubicBezTo>
                      <a:pt x="192" y="1019"/>
                      <a:pt x="210" y="880"/>
                      <a:pt x="210" y="880"/>
                    </a:cubicBezTo>
                    <a:cubicBezTo>
                      <a:pt x="210" y="880"/>
                      <a:pt x="168" y="745"/>
                      <a:pt x="132" y="645"/>
                    </a:cubicBezTo>
                    <a:cubicBezTo>
                      <a:pt x="74" y="546"/>
                      <a:pt x="78" y="486"/>
                      <a:pt x="78" y="486"/>
                    </a:cubicBezTo>
                    <a:cubicBezTo>
                      <a:pt x="78" y="486"/>
                      <a:pt x="50" y="333"/>
                      <a:pt x="25" y="226"/>
                    </a:cubicBezTo>
                    <a:cubicBezTo>
                      <a:pt x="0" y="118"/>
                      <a:pt x="17" y="5"/>
                      <a:pt x="85" y="0"/>
                    </a:cubicBezTo>
                    <a:cubicBezTo>
                      <a:pt x="238" y="28"/>
                      <a:pt x="223" y="241"/>
                      <a:pt x="221" y="264"/>
                    </a:cubicBezTo>
                    <a:cubicBezTo>
                      <a:pt x="221" y="264"/>
                      <a:pt x="311" y="475"/>
                      <a:pt x="320" y="573"/>
                    </a:cubicBezTo>
                    <a:cubicBezTo>
                      <a:pt x="366" y="655"/>
                      <a:pt x="357" y="659"/>
                      <a:pt x="380" y="718"/>
                    </a:cubicBezTo>
                    <a:cubicBezTo>
                      <a:pt x="390" y="743"/>
                      <a:pt x="403" y="756"/>
                      <a:pt x="415" y="763"/>
                    </a:cubicBezTo>
                    <a:cubicBezTo>
                      <a:pt x="423" y="798"/>
                      <a:pt x="428" y="830"/>
                      <a:pt x="427" y="839"/>
                    </a:cubicBezTo>
                    <a:close/>
                  </a:path>
                </a:pathLst>
              </a:custGeom>
              <a:solidFill>
                <a:srgbClr val="DF361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08" name="Freeform 9">
                <a:extLst>
                  <a:ext uri="{FF2B5EF4-FFF2-40B4-BE49-F238E27FC236}">
                    <a16:creationId xmlns:a16="http://schemas.microsoft.com/office/drawing/2014/main" id="{43FEF939-C6F1-449D-93E0-3FB3870BA9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3450" y="2236788"/>
                <a:ext cx="1330325" cy="1373187"/>
              </a:xfrm>
              <a:custGeom>
                <a:avLst/>
                <a:gdLst/>
                <a:ahLst/>
                <a:cxnLst>
                  <a:cxn ang="0">
                    <a:pos x="774" y="330"/>
                  </a:cxn>
                  <a:cxn ang="0">
                    <a:pos x="379" y="798"/>
                  </a:cxn>
                  <a:cxn ang="0">
                    <a:pos x="0" y="688"/>
                  </a:cxn>
                  <a:cxn ang="0">
                    <a:pos x="109" y="497"/>
                  </a:cxn>
                  <a:cxn ang="0">
                    <a:pos x="126" y="428"/>
                  </a:cxn>
                  <a:cxn ang="0">
                    <a:pos x="378" y="389"/>
                  </a:cxn>
                  <a:cxn ang="0">
                    <a:pos x="378" y="157"/>
                  </a:cxn>
                  <a:cxn ang="0">
                    <a:pos x="366" y="81"/>
                  </a:cxn>
                  <a:cxn ang="0">
                    <a:pos x="395" y="88"/>
                  </a:cxn>
                  <a:cxn ang="0">
                    <a:pos x="424" y="0"/>
                  </a:cxn>
                  <a:cxn ang="0">
                    <a:pos x="427" y="167"/>
                  </a:cxn>
                  <a:cxn ang="0">
                    <a:pos x="538" y="334"/>
                  </a:cxn>
                  <a:cxn ang="0">
                    <a:pos x="641" y="154"/>
                  </a:cxn>
                  <a:cxn ang="0">
                    <a:pos x="654" y="58"/>
                  </a:cxn>
                  <a:cxn ang="0">
                    <a:pos x="721" y="73"/>
                  </a:cxn>
                  <a:cxn ang="0">
                    <a:pos x="774" y="330"/>
                  </a:cxn>
                </a:cxnLst>
                <a:rect l="0" t="0" r="r" b="b"/>
                <a:pathLst>
                  <a:path w="774" h="798">
                    <a:moveTo>
                      <a:pt x="774" y="330"/>
                    </a:moveTo>
                    <a:cubicBezTo>
                      <a:pt x="720" y="430"/>
                      <a:pt x="561" y="707"/>
                      <a:pt x="379" y="798"/>
                    </a:cubicBezTo>
                    <a:cubicBezTo>
                      <a:pt x="269" y="751"/>
                      <a:pt x="100" y="710"/>
                      <a:pt x="0" y="688"/>
                    </a:cubicBezTo>
                    <a:cubicBezTo>
                      <a:pt x="65" y="629"/>
                      <a:pt x="97" y="526"/>
                      <a:pt x="109" y="497"/>
                    </a:cubicBezTo>
                    <a:cubicBezTo>
                      <a:pt x="114" y="485"/>
                      <a:pt x="120" y="459"/>
                      <a:pt x="126" y="428"/>
                    </a:cubicBezTo>
                    <a:cubicBezTo>
                      <a:pt x="217" y="447"/>
                      <a:pt x="345" y="439"/>
                      <a:pt x="378" y="389"/>
                    </a:cubicBezTo>
                    <a:cubicBezTo>
                      <a:pt x="420" y="327"/>
                      <a:pt x="374" y="179"/>
                      <a:pt x="378" y="157"/>
                    </a:cubicBezTo>
                    <a:cubicBezTo>
                      <a:pt x="379" y="148"/>
                      <a:pt x="374" y="116"/>
                      <a:pt x="366" y="81"/>
                    </a:cubicBezTo>
                    <a:cubicBezTo>
                      <a:pt x="382" y="90"/>
                      <a:pt x="395" y="88"/>
                      <a:pt x="395" y="88"/>
                    </a:cubicBezTo>
                    <a:cubicBezTo>
                      <a:pt x="395" y="88"/>
                      <a:pt x="418" y="80"/>
                      <a:pt x="424" y="0"/>
                    </a:cubicBezTo>
                    <a:cubicBezTo>
                      <a:pt x="438" y="27"/>
                      <a:pt x="459" y="77"/>
                      <a:pt x="427" y="167"/>
                    </a:cubicBezTo>
                    <a:cubicBezTo>
                      <a:pt x="381" y="293"/>
                      <a:pt x="434" y="335"/>
                      <a:pt x="538" y="334"/>
                    </a:cubicBezTo>
                    <a:cubicBezTo>
                      <a:pt x="646" y="330"/>
                      <a:pt x="644" y="178"/>
                      <a:pt x="641" y="154"/>
                    </a:cubicBezTo>
                    <a:cubicBezTo>
                      <a:pt x="639" y="141"/>
                      <a:pt x="647" y="96"/>
                      <a:pt x="654" y="58"/>
                    </a:cubicBezTo>
                    <a:cubicBezTo>
                      <a:pt x="670" y="77"/>
                      <a:pt x="697" y="88"/>
                      <a:pt x="721" y="73"/>
                    </a:cubicBezTo>
                    <a:cubicBezTo>
                      <a:pt x="665" y="261"/>
                      <a:pt x="705" y="316"/>
                      <a:pt x="774" y="330"/>
                    </a:cubicBezTo>
                    <a:close/>
                  </a:path>
                </a:pathLst>
              </a:custGeom>
              <a:solidFill>
                <a:srgbClr val="4454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09" name="Freeform 10">
                <a:extLst>
                  <a:ext uri="{FF2B5EF4-FFF2-40B4-BE49-F238E27FC236}">
                    <a16:creationId xmlns:a16="http://schemas.microsoft.com/office/drawing/2014/main" id="{6FF2D893-4F82-4B12-AADD-317262909B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0000" y="4184650"/>
                <a:ext cx="1177925" cy="1149350"/>
              </a:xfrm>
              <a:custGeom>
                <a:avLst/>
                <a:gdLst/>
                <a:ahLst/>
                <a:cxnLst>
                  <a:cxn ang="0">
                    <a:pos x="324" y="4"/>
                  </a:cxn>
                  <a:cxn ang="0">
                    <a:pos x="355" y="0"/>
                  </a:cxn>
                  <a:cxn ang="0">
                    <a:pos x="382" y="45"/>
                  </a:cxn>
                  <a:cxn ang="0">
                    <a:pos x="662" y="125"/>
                  </a:cxn>
                  <a:cxn ang="0">
                    <a:pos x="667" y="468"/>
                  </a:cxn>
                  <a:cxn ang="0">
                    <a:pos x="0" y="468"/>
                  </a:cxn>
                  <a:cxn ang="0">
                    <a:pos x="11" y="142"/>
                  </a:cxn>
                  <a:cxn ang="0">
                    <a:pos x="3" y="119"/>
                  </a:cxn>
                  <a:cxn ang="0">
                    <a:pos x="324" y="4"/>
                  </a:cxn>
                </a:cxnLst>
                <a:rect l="0" t="0" r="r" b="b"/>
                <a:pathLst>
                  <a:path w="685" h="669">
                    <a:moveTo>
                      <a:pt x="324" y="4"/>
                    </a:moveTo>
                    <a:cubicBezTo>
                      <a:pt x="355" y="0"/>
                      <a:pt x="355" y="0"/>
                      <a:pt x="355" y="0"/>
                    </a:cubicBezTo>
                    <a:cubicBezTo>
                      <a:pt x="362" y="21"/>
                      <a:pt x="372" y="37"/>
                      <a:pt x="382" y="45"/>
                    </a:cubicBezTo>
                    <a:cubicBezTo>
                      <a:pt x="425" y="79"/>
                      <a:pt x="560" y="133"/>
                      <a:pt x="662" y="125"/>
                    </a:cubicBezTo>
                    <a:cubicBezTo>
                      <a:pt x="629" y="223"/>
                      <a:pt x="653" y="318"/>
                      <a:pt x="667" y="468"/>
                    </a:cubicBezTo>
                    <a:cubicBezTo>
                      <a:pt x="685" y="669"/>
                      <a:pt x="0" y="468"/>
                      <a:pt x="0" y="468"/>
                    </a:cubicBezTo>
                    <a:cubicBezTo>
                      <a:pt x="0" y="468"/>
                      <a:pt x="12" y="164"/>
                      <a:pt x="11" y="142"/>
                    </a:cubicBezTo>
                    <a:cubicBezTo>
                      <a:pt x="11" y="135"/>
                      <a:pt x="10" y="129"/>
                      <a:pt x="3" y="119"/>
                    </a:cubicBezTo>
                    <a:cubicBezTo>
                      <a:pt x="250" y="206"/>
                      <a:pt x="316" y="118"/>
                      <a:pt x="324" y="4"/>
                    </a:cubicBezTo>
                    <a:close/>
                  </a:path>
                </a:pathLst>
              </a:custGeom>
              <a:solidFill>
                <a:srgbClr val="4454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10" name="Freeform 11">
                <a:extLst>
                  <a:ext uri="{FF2B5EF4-FFF2-40B4-BE49-F238E27FC236}">
                    <a16:creationId xmlns:a16="http://schemas.microsoft.com/office/drawing/2014/main" id="{360D7332-635C-4970-95B5-67B65C8B9A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4325" y="2540000"/>
                <a:ext cx="1306513" cy="1651000"/>
              </a:xfrm>
              <a:custGeom>
                <a:avLst/>
                <a:gdLst/>
                <a:ahLst/>
                <a:cxnLst>
                  <a:cxn ang="0">
                    <a:pos x="343" y="471"/>
                  </a:cxn>
                  <a:cxn ang="0">
                    <a:pos x="172" y="956"/>
                  </a:cxn>
                  <a:cxn ang="0">
                    <a:pos x="141" y="960"/>
                  </a:cxn>
                  <a:cxn ang="0">
                    <a:pos x="110" y="705"/>
                  </a:cxn>
                  <a:cxn ang="0">
                    <a:pos x="0" y="622"/>
                  </a:cxn>
                  <a:cxn ang="0">
                    <a:pos x="395" y="154"/>
                  </a:cxn>
                  <a:cxn ang="0">
                    <a:pos x="436" y="158"/>
                  </a:cxn>
                  <a:cxn ang="0">
                    <a:pos x="574" y="0"/>
                  </a:cxn>
                  <a:cxn ang="0">
                    <a:pos x="587" y="41"/>
                  </a:cxn>
                  <a:cxn ang="0">
                    <a:pos x="613" y="42"/>
                  </a:cxn>
                  <a:cxn ang="0">
                    <a:pos x="542" y="116"/>
                  </a:cxn>
                  <a:cxn ang="0">
                    <a:pos x="760" y="326"/>
                  </a:cxn>
                  <a:cxn ang="0">
                    <a:pos x="724" y="512"/>
                  </a:cxn>
                  <a:cxn ang="0">
                    <a:pos x="709" y="591"/>
                  </a:cxn>
                  <a:cxn ang="0">
                    <a:pos x="343" y="471"/>
                  </a:cxn>
                </a:cxnLst>
                <a:rect l="0" t="0" r="r" b="b"/>
                <a:pathLst>
                  <a:path w="760" h="960">
                    <a:moveTo>
                      <a:pt x="343" y="471"/>
                    </a:moveTo>
                    <a:cubicBezTo>
                      <a:pt x="155" y="661"/>
                      <a:pt x="141" y="863"/>
                      <a:pt x="172" y="956"/>
                    </a:cubicBezTo>
                    <a:cubicBezTo>
                      <a:pt x="141" y="960"/>
                      <a:pt x="141" y="960"/>
                      <a:pt x="141" y="960"/>
                    </a:cubicBezTo>
                    <a:cubicBezTo>
                      <a:pt x="147" y="865"/>
                      <a:pt x="114" y="751"/>
                      <a:pt x="110" y="705"/>
                    </a:cubicBezTo>
                    <a:cubicBezTo>
                      <a:pt x="108" y="677"/>
                      <a:pt x="64" y="648"/>
                      <a:pt x="0" y="622"/>
                    </a:cubicBezTo>
                    <a:cubicBezTo>
                      <a:pt x="182" y="531"/>
                      <a:pt x="341" y="254"/>
                      <a:pt x="395" y="154"/>
                    </a:cubicBezTo>
                    <a:cubicBezTo>
                      <a:pt x="408" y="157"/>
                      <a:pt x="422" y="158"/>
                      <a:pt x="436" y="158"/>
                    </a:cubicBezTo>
                    <a:cubicBezTo>
                      <a:pt x="501" y="160"/>
                      <a:pt x="549" y="67"/>
                      <a:pt x="574" y="0"/>
                    </a:cubicBezTo>
                    <a:cubicBezTo>
                      <a:pt x="578" y="15"/>
                      <a:pt x="582" y="29"/>
                      <a:pt x="587" y="41"/>
                    </a:cubicBezTo>
                    <a:cubicBezTo>
                      <a:pt x="594" y="45"/>
                      <a:pt x="603" y="45"/>
                      <a:pt x="613" y="42"/>
                    </a:cubicBezTo>
                    <a:cubicBezTo>
                      <a:pt x="591" y="72"/>
                      <a:pt x="565" y="103"/>
                      <a:pt x="542" y="116"/>
                    </a:cubicBezTo>
                    <a:cubicBezTo>
                      <a:pt x="491" y="146"/>
                      <a:pt x="421" y="448"/>
                      <a:pt x="760" y="326"/>
                    </a:cubicBezTo>
                    <a:cubicBezTo>
                      <a:pt x="753" y="364"/>
                      <a:pt x="742" y="422"/>
                      <a:pt x="724" y="512"/>
                    </a:cubicBezTo>
                    <a:cubicBezTo>
                      <a:pt x="719" y="539"/>
                      <a:pt x="714" y="565"/>
                      <a:pt x="709" y="591"/>
                    </a:cubicBezTo>
                    <a:cubicBezTo>
                      <a:pt x="662" y="497"/>
                      <a:pt x="528" y="285"/>
                      <a:pt x="343" y="471"/>
                    </a:cubicBezTo>
                    <a:close/>
                  </a:path>
                </a:pathLst>
              </a:custGeom>
              <a:solidFill>
                <a:srgbClr val="4454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11" name="Freeform 12">
                <a:extLst>
                  <a:ext uri="{FF2B5EF4-FFF2-40B4-BE49-F238E27FC236}">
                    <a16:creationId xmlns:a16="http://schemas.microsoft.com/office/drawing/2014/main" id="{B15123C3-586F-43CF-973D-8B4555AB14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7738" y="3143250"/>
                <a:ext cx="2159000" cy="1395412"/>
              </a:xfrm>
              <a:custGeom>
                <a:avLst/>
                <a:gdLst/>
                <a:ahLst/>
                <a:cxnLst>
                  <a:cxn ang="0">
                    <a:pos x="62" y="116"/>
                  </a:cxn>
                  <a:cxn ang="0">
                    <a:pos x="486" y="167"/>
                  </a:cxn>
                  <a:cxn ang="0">
                    <a:pos x="553" y="188"/>
                  </a:cxn>
                  <a:cxn ang="0">
                    <a:pos x="730" y="161"/>
                  </a:cxn>
                  <a:cxn ang="0">
                    <a:pos x="1109" y="271"/>
                  </a:cxn>
                  <a:cxn ang="0">
                    <a:pos x="1005" y="299"/>
                  </a:cxn>
                  <a:cxn ang="0">
                    <a:pos x="1109" y="271"/>
                  </a:cxn>
                  <a:cxn ang="0">
                    <a:pos x="1219" y="354"/>
                  </a:cxn>
                  <a:cxn ang="0">
                    <a:pos x="1250" y="609"/>
                  </a:cxn>
                  <a:cxn ang="0">
                    <a:pos x="1183" y="617"/>
                  </a:cxn>
                  <a:cxn ang="0">
                    <a:pos x="1250" y="609"/>
                  </a:cxn>
                  <a:cxn ang="0">
                    <a:pos x="929" y="724"/>
                  </a:cxn>
                  <a:cxn ang="0">
                    <a:pos x="734" y="595"/>
                  </a:cxn>
                  <a:cxn ang="0">
                    <a:pos x="516" y="423"/>
                  </a:cxn>
                  <a:cxn ang="0">
                    <a:pos x="397" y="374"/>
                  </a:cxn>
                  <a:cxn ang="0">
                    <a:pos x="88" y="275"/>
                  </a:cxn>
                  <a:cxn ang="0">
                    <a:pos x="62" y="116"/>
                  </a:cxn>
                </a:cxnLst>
                <a:rect l="0" t="0" r="r" b="b"/>
                <a:pathLst>
                  <a:path w="1256" h="811">
                    <a:moveTo>
                      <a:pt x="62" y="116"/>
                    </a:moveTo>
                    <a:cubicBezTo>
                      <a:pt x="265" y="0"/>
                      <a:pt x="486" y="167"/>
                      <a:pt x="486" y="167"/>
                    </a:cubicBezTo>
                    <a:cubicBezTo>
                      <a:pt x="486" y="167"/>
                      <a:pt x="516" y="176"/>
                      <a:pt x="553" y="188"/>
                    </a:cubicBezTo>
                    <a:cubicBezTo>
                      <a:pt x="629" y="221"/>
                      <a:pt x="687" y="201"/>
                      <a:pt x="730" y="161"/>
                    </a:cubicBezTo>
                    <a:cubicBezTo>
                      <a:pt x="830" y="183"/>
                      <a:pt x="999" y="224"/>
                      <a:pt x="1109" y="271"/>
                    </a:cubicBezTo>
                    <a:cubicBezTo>
                      <a:pt x="1075" y="288"/>
                      <a:pt x="1040" y="298"/>
                      <a:pt x="1005" y="299"/>
                    </a:cubicBezTo>
                    <a:cubicBezTo>
                      <a:pt x="1040" y="298"/>
                      <a:pt x="1075" y="288"/>
                      <a:pt x="1109" y="271"/>
                    </a:cubicBezTo>
                    <a:cubicBezTo>
                      <a:pt x="1173" y="297"/>
                      <a:pt x="1217" y="326"/>
                      <a:pt x="1219" y="354"/>
                    </a:cubicBezTo>
                    <a:cubicBezTo>
                      <a:pt x="1223" y="400"/>
                      <a:pt x="1256" y="514"/>
                      <a:pt x="1250" y="609"/>
                    </a:cubicBezTo>
                    <a:cubicBezTo>
                      <a:pt x="1183" y="617"/>
                      <a:pt x="1183" y="617"/>
                      <a:pt x="1183" y="617"/>
                    </a:cubicBezTo>
                    <a:cubicBezTo>
                      <a:pt x="1250" y="609"/>
                      <a:pt x="1250" y="609"/>
                      <a:pt x="1250" y="609"/>
                    </a:cubicBezTo>
                    <a:cubicBezTo>
                      <a:pt x="1242" y="723"/>
                      <a:pt x="1176" y="811"/>
                      <a:pt x="929" y="724"/>
                    </a:cubicBezTo>
                    <a:cubicBezTo>
                      <a:pt x="915" y="704"/>
                      <a:pt x="871" y="671"/>
                      <a:pt x="734" y="595"/>
                    </a:cubicBezTo>
                    <a:cubicBezTo>
                      <a:pt x="485" y="459"/>
                      <a:pt x="516" y="423"/>
                      <a:pt x="516" y="423"/>
                    </a:cubicBezTo>
                    <a:cubicBezTo>
                      <a:pt x="516" y="423"/>
                      <a:pt x="474" y="396"/>
                      <a:pt x="397" y="374"/>
                    </a:cubicBezTo>
                    <a:cubicBezTo>
                      <a:pt x="328" y="369"/>
                      <a:pt x="151" y="286"/>
                      <a:pt x="88" y="275"/>
                    </a:cubicBezTo>
                    <a:cubicBezTo>
                      <a:pt x="25" y="263"/>
                      <a:pt x="0" y="161"/>
                      <a:pt x="62" y="116"/>
                    </a:cubicBezTo>
                    <a:close/>
                  </a:path>
                </a:pathLst>
              </a:custGeom>
              <a:solidFill>
                <a:srgbClr val="6C2B4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12" name="Freeform 13">
                <a:extLst>
                  <a:ext uri="{FF2B5EF4-FFF2-40B4-BE49-F238E27FC236}">
                    <a16:creationId xmlns:a16="http://schemas.microsoft.com/office/drawing/2014/main" id="{52C83745-14B9-4FFC-A3E4-37F07A6A6E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7213" y="3030538"/>
                <a:ext cx="976313" cy="1382712"/>
              </a:xfrm>
              <a:custGeom>
                <a:avLst/>
                <a:gdLst/>
                <a:ahLst/>
                <a:cxnLst>
                  <a:cxn ang="0">
                    <a:pos x="58" y="716"/>
                  </a:cxn>
                  <a:cxn ang="0">
                    <a:pos x="31" y="671"/>
                  </a:cxn>
                  <a:cxn ang="0">
                    <a:pos x="66" y="666"/>
                  </a:cxn>
                  <a:cxn ang="0">
                    <a:pos x="31" y="671"/>
                  </a:cxn>
                  <a:cxn ang="0">
                    <a:pos x="202" y="186"/>
                  </a:cxn>
                  <a:cxn ang="0">
                    <a:pos x="568" y="306"/>
                  </a:cxn>
                  <a:cxn ang="0">
                    <a:pos x="392" y="695"/>
                  </a:cxn>
                  <a:cxn ang="0">
                    <a:pos x="338" y="796"/>
                  </a:cxn>
                  <a:cxn ang="0">
                    <a:pos x="58" y="716"/>
                  </a:cxn>
                </a:cxnLst>
                <a:rect l="0" t="0" r="r" b="b"/>
                <a:pathLst>
                  <a:path w="568" h="804">
                    <a:moveTo>
                      <a:pt x="58" y="716"/>
                    </a:moveTo>
                    <a:cubicBezTo>
                      <a:pt x="48" y="708"/>
                      <a:pt x="38" y="692"/>
                      <a:pt x="31" y="671"/>
                    </a:cubicBezTo>
                    <a:cubicBezTo>
                      <a:pt x="66" y="666"/>
                      <a:pt x="66" y="666"/>
                      <a:pt x="66" y="666"/>
                    </a:cubicBezTo>
                    <a:cubicBezTo>
                      <a:pt x="31" y="671"/>
                      <a:pt x="31" y="671"/>
                      <a:pt x="31" y="671"/>
                    </a:cubicBezTo>
                    <a:cubicBezTo>
                      <a:pt x="0" y="578"/>
                      <a:pt x="14" y="376"/>
                      <a:pt x="202" y="186"/>
                    </a:cubicBezTo>
                    <a:cubicBezTo>
                      <a:pt x="387" y="0"/>
                      <a:pt x="521" y="212"/>
                      <a:pt x="568" y="306"/>
                    </a:cubicBezTo>
                    <a:cubicBezTo>
                      <a:pt x="537" y="466"/>
                      <a:pt x="507" y="600"/>
                      <a:pt x="392" y="695"/>
                    </a:cubicBezTo>
                    <a:cubicBezTo>
                      <a:pt x="366" y="730"/>
                      <a:pt x="349" y="764"/>
                      <a:pt x="338" y="796"/>
                    </a:cubicBezTo>
                    <a:cubicBezTo>
                      <a:pt x="236" y="804"/>
                      <a:pt x="101" y="750"/>
                      <a:pt x="58" y="716"/>
                    </a:cubicBezTo>
                    <a:close/>
                  </a:path>
                </a:pathLst>
              </a:custGeom>
              <a:solidFill>
                <a:srgbClr val="4454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sp>
          <p:nvSpPr>
            <p:cNvPr id="153" name="文本框 152">
              <a:extLst>
                <a:ext uri="{FF2B5EF4-FFF2-40B4-BE49-F238E27FC236}">
                  <a16:creationId xmlns:a16="http://schemas.microsoft.com/office/drawing/2014/main" id="{56F08F5D-2607-4408-A30F-617149A6BB0C}"/>
                </a:ext>
              </a:extLst>
            </p:cNvPr>
            <p:cNvSpPr txBox="1"/>
            <p:nvPr/>
          </p:nvSpPr>
          <p:spPr>
            <a:xfrm rot="930474">
              <a:off x="3381557" y="5046938"/>
              <a:ext cx="1510176" cy="42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产品助力</a:t>
              </a:r>
            </a:p>
          </p:txBody>
        </p:sp>
        <p:sp>
          <p:nvSpPr>
            <p:cNvPr id="154" name="文本框 153">
              <a:extLst>
                <a:ext uri="{FF2B5EF4-FFF2-40B4-BE49-F238E27FC236}">
                  <a16:creationId xmlns:a16="http://schemas.microsoft.com/office/drawing/2014/main" id="{E2DD3BE5-902B-40DE-B642-A6235EDAE7AA}"/>
                </a:ext>
              </a:extLst>
            </p:cNvPr>
            <p:cNvSpPr txBox="1"/>
            <p:nvPr/>
          </p:nvSpPr>
          <p:spPr>
            <a:xfrm rot="20753541">
              <a:off x="4936773" y="2145528"/>
              <a:ext cx="505247" cy="206818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用户共享</a:t>
              </a:r>
            </a:p>
          </p:txBody>
        </p:sp>
        <p:sp>
          <p:nvSpPr>
            <p:cNvPr id="155" name="文本框 154">
              <a:extLst>
                <a:ext uri="{FF2B5EF4-FFF2-40B4-BE49-F238E27FC236}">
                  <a16:creationId xmlns:a16="http://schemas.microsoft.com/office/drawing/2014/main" id="{D40B910A-4781-458D-8B0E-F8A120672093}"/>
                </a:ext>
              </a:extLst>
            </p:cNvPr>
            <p:cNvSpPr txBox="1"/>
            <p:nvPr/>
          </p:nvSpPr>
          <p:spPr>
            <a:xfrm rot="188296">
              <a:off x="5997655" y="1694020"/>
              <a:ext cx="505247" cy="206818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资源注入</a:t>
              </a:r>
            </a:p>
          </p:txBody>
        </p:sp>
        <p:sp>
          <p:nvSpPr>
            <p:cNvPr id="156" name="文本框 155">
              <a:extLst>
                <a:ext uri="{FF2B5EF4-FFF2-40B4-BE49-F238E27FC236}">
                  <a16:creationId xmlns:a16="http://schemas.microsoft.com/office/drawing/2014/main" id="{7599A5F2-E3F9-44A6-9C1D-F4C662C6AB42}"/>
                </a:ext>
              </a:extLst>
            </p:cNvPr>
            <p:cNvSpPr txBox="1"/>
            <p:nvPr/>
          </p:nvSpPr>
          <p:spPr>
            <a:xfrm rot="1023134">
              <a:off x="6942862" y="2030384"/>
              <a:ext cx="505247" cy="206818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联合运营</a:t>
              </a:r>
            </a:p>
          </p:txBody>
        </p: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282B8734-A24F-43DF-8A8E-777A97A14C81}"/>
                </a:ext>
              </a:extLst>
            </p:cNvPr>
            <p:cNvSpPr txBox="1"/>
            <p:nvPr/>
          </p:nvSpPr>
          <p:spPr>
            <a:xfrm rot="2638751">
              <a:off x="7625581" y="2861788"/>
              <a:ext cx="505247" cy="206818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共生共赢</a:t>
              </a:r>
            </a:p>
          </p:txBody>
        </p:sp>
      </p:grpSp>
      <p:sp>
        <p:nvSpPr>
          <p:cNvPr id="159" name="文本框 158">
            <a:extLst>
              <a:ext uri="{FF2B5EF4-FFF2-40B4-BE49-F238E27FC236}">
                <a16:creationId xmlns:a16="http://schemas.microsoft.com/office/drawing/2014/main" id="{2F182067-0137-4D02-9F1E-5C821368579C}"/>
              </a:ext>
            </a:extLst>
          </p:cNvPr>
          <p:cNvSpPr txBox="1"/>
          <p:nvPr/>
        </p:nvSpPr>
        <p:spPr>
          <a:xfrm>
            <a:off x="6388655" y="4550341"/>
            <a:ext cx="57264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通过平安的产品、资源与运营，为一卡通企业增加营收，重塑地位，赢得发展</a:t>
            </a:r>
          </a:p>
        </p:txBody>
      </p:sp>
    </p:spTree>
    <p:extLst>
      <p:ext uri="{BB962C8B-B14F-4D97-AF65-F5344CB8AC3E}">
        <p14:creationId xmlns:p14="http://schemas.microsoft.com/office/powerpoint/2010/main" val="4265416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C642D72-B16E-4DF9-A290-10ECD18D1D0E}"/>
              </a:ext>
            </a:extLst>
          </p:cNvPr>
          <p:cNvSpPr txBox="1">
            <a:spLocks/>
          </p:cNvSpPr>
          <p:nvPr/>
        </p:nvSpPr>
        <p:spPr>
          <a:xfrm>
            <a:off x="907774" y="177008"/>
            <a:ext cx="10515600" cy="69763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rPr>
              <a:t>产品助力</a:t>
            </a:r>
            <a:endParaRPr 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0CDFCB5-56E6-413F-80EE-42600F0A7E13}"/>
              </a:ext>
            </a:extLst>
          </p:cNvPr>
          <p:cNvGrpSpPr/>
          <p:nvPr/>
        </p:nvGrpSpPr>
        <p:grpSpPr>
          <a:xfrm>
            <a:off x="6240161" y="2003352"/>
            <a:ext cx="954000" cy="954000"/>
            <a:chOff x="712954" y="3319627"/>
            <a:chExt cx="954000" cy="954000"/>
          </a:xfrm>
        </p:grpSpPr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989A8B94-A620-467C-89D8-ADA94CA13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954" y="3319627"/>
              <a:ext cx="954000" cy="954000"/>
            </a:xfrm>
            <a:prstGeom prst="rect">
              <a:avLst/>
            </a:prstGeom>
          </p:spPr>
        </p:pic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8741B7AA-9FE0-40D9-A93F-7BF91AF2A2B2}"/>
                </a:ext>
              </a:extLst>
            </p:cNvPr>
            <p:cNvSpPr/>
            <p:nvPr/>
          </p:nvSpPr>
          <p:spPr>
            <a:xfrm>
              <a:off x="797722" y="3678734"/>
              <a:ext cx="64807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一卡通业务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AF14B2F-024E-49A5-8148-E4567F733123}"/>
              </a:ext>
            </a:extLst>
          </p:cNvPr>
          <p:cNvGrpSpPr/>
          <p:nvPr/>
        </p:nvGrpSpPr>
        <p:grpSpPr>
          <a:xfrm>
            <a:off x="7042392" y="1999305"/>
            <a:ext cx="952500" cy="952500"/>
            <a:chOff x="2179762" y="2453218"/>
            <a:chExt cx="952500" cy="952500"/>
          </a:xfrm>
        </p:grpSpPr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E0342F75-5396-4134-9E7B-2150BCAF8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762" y="2453218"/>
              <a:ext cx="952500" cy="952500"/>
            </a:xfrm>
            <a:prstGeom prst="rect">
              <a:avLst/>
            </a:prstGeom>
          </p:spPr>
        </p:pic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C7E2940B-4A74-4636-88B6-18DFBB22EA0C}"/>
                </a:ext>
              </a:extLst>
            </p:cNvPr>
            <p:cNvSpPr/>
            <p:nvPr/>
          </p:nvSpPr>
          <p:spPr>
            <a:xfrm>
              <a:off x="2316388" y="2827471"/>
              <a:ext cx="64807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社保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</a:t>
              </a:r>
            </a:p>
          </p:txBody>
        </p:sp>
      </p:grpSp>
      <p:sp>
        <p:nvSpPr>
          <p:cNvPr id="44" name="圆角矩形 40">
            <a:extLst>
              <a:ext uri="{FF2B5EF4-FFF2-40B4-BE49-F238E27FC236}">
                <a16:creationId xmlns:a16="http://schemas.microsoft.com/office/drawing/2014/main" id="{BA176EA7-1D06-445A-A00A-DFC2BEF11CA1}"/>
              </a:ext>
            </a:extLst>
          </p:cNvPr>
          <p:cNvSpPr/>
          <p:nvPr/>
        </p:nvSpPr>
        <p:spPr>
          <a:xfrm>
            <a:off x="6240161" y="4605389"/>
            <a:ext cx="3312368" cy="751227"/>
          </a:xfrm>
          <a:prstGeom prst="roundRect">
            <a:avLst>
              <a:gd name="adj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756CF3D1-5BDF-4E28-87BA-C94CF72F86A2}"/>
              </a:ext>
            </a:extLst>
          </p:cNvPr>
          <p:cNvSpPr/>
          <p:nvPr/>
        </p:nvSpPr>
        <p:spPr>
          <a:xfrm>
            <a:off x="6243856" y="4781487"/>
            <a:ext cx="33049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平安云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</a:p>
        </p:txBody>
      </p:sp>
      <p:sp>
        <p:nvSpPr>
          <p:cNvPr id="46" name="圆角矩形 44">
            <a:extLst>
              <a:ext uri="{FF2B5EF4-FFF2-40B4-BE49-F238E27FC236}">
                <a16:creationId xmlns:a16="http://schemas.microsoft.com/office/drawing/2014/main" id="{4831F823-998A-468B-89EB-5D75D07727EC}"/>
              </a:ext>
            </a:extLst>
          </p:cNvPr>
          <p:cNvSpPr/>
          <p:nvPr/>
        </p:nvSpPr>
        <p:spPr>
          <a:xfrm>
            <a:off x="6240161" y="1894932"/>
            <a:ext cx="3312368" cy="2658718"/>
          </a:xfrm>
          <a:prstGeom prst="roundRect">
            <a:avLst>
              <a:gd name="adj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4CD6592C-2A9A-4E0A-990E-D483EA8629F9}"/>
              </a:ext>
            </a:extLst>
          </p:cNvPr>
          <p:cNvGrpSpPr/>
          <p:nvPr/>
        </p:nvGrpSpPr>
        <p:grpSpPr>
          <a:xfrm>
            <a:off x="7843123" y="2008199"/>
            <a:ext cx="952500" cy="952500"/>
            <a:chOff x="2179762" y="2453218"/>
            <a:chExt cx="952500" cy="952500"/>
          </a:xfrm>
        </p:grpSpPr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0A9E4A46-6095-4AE4-BD03-F67FF7AEC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762" y="2453218"/>
              <a:ext cx="952500" cy="952500"/>
            </a:xfrm>
            <a:prstGeom prst="rect">
              <a:avLst/>
            </a:prstGeom>
          </p:spPr>
        </p:pic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41E292FA-10B8-4F66-8BF2-03D451FAB4AF}"/>
                </a:ext>
              </a:extLst>
            </p:cNvPr>
            <p:cNvSpPr/>
            <p:nvPr/>
          </p:nvSpPr>
          <p:spPr>
            <a:xfrm>
              <a:off x="2316388" y="2827471"/>
              <a:ext cx="64807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公积金查询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D5C45B2B-6BC0-421A-8525-8D2B12EA3EE7}"/>
              </a:ext>
            </a:extLst>
          </p:cNvPr>
          <p:cNvGrpSpPr/>
          <p:nvPr/>
        </p:nvGrpSpPr>
        <p:grpSpPr>
          <a:xfrm>
            <a:off x="8643855" y="1992780"/>
            <a:ext cx="951058" cy="957155"/>
            <a:chOff x="7547138" y="2340666"/>
            <a:chExt cx="951058" cy="957155"/>
          </a:xfrm>
        </p:grpSpPr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3259367B-588F-4F52-9ED1-50FEB4372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47138" y="2340666"/>
              <a:ext cx="951058" cy="957155"/>
            </a:xfrm>
            <a:prstGeom prst="rect">
              <a:avLst/>
            </a:prstGeom>
          </p:spPr>
        </p:pic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8062202-42E1-447A-ADC1-F6E51CCE6119}"/>
                </a:ext>
              </a:extLst>
            </p:cNvPr>
            <p:cNvSpPr/>
            <p:nvPr/>
          </p:nvSpPr>
          <p:spPr>
            <a:xfrm>
              <a:off x="7698631" y="2721443"/>
              <a:ext cx="64807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违章处理</a:t>
              </a: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4A9DAC82-E3DE-4BC3-862C-F235BF1DA752}"/>
              </a:ext>
            </a:extLst>
          </p:cNvPr>
          <p:cNvGrpSpPr/>
          <p:nvPr/>
        </p:nvGrpSpPr>
        <p:grpSpPr>
          <a:xfrm>
            <a:off x="7049782" y="3059154"/>
            <a:ext cx="952500" cy="952500"/>
            <a:chOff x="2179762" y="2453218"/>
            <a:chExt cx="952500" cy="952500"/>
          </a:xfrm>
        </p:grpSpPr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741D266F-A749-4710-819D-102F0844A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762" y="2453218"/>
              <a:ext cx="952500" cy="952500"/>
            </a:xfrm>
            <a:prstGeom prst="rect">
              <a:avLst/>
            </a:prstGeom>
          </p:spPr>
        </p:pic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11C12A1C-32C8-44FE-AD3D-368B8AF06387}"/>
                </a:ext>
              </a:extLst>
            </p:cNvPr>
            <p:cNvSpPr/>
            <p:nvPr/>
          </p:nvSpPr>
          <p:spPr>
            <a:xfrm>
              <a:off x="2316388" y="2990267"/>
              <a:ext cx="64807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火车票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6C762E84-3FE9-4BB6-BB64-6020ADC1A463}"/>
              </a:ext>
            </a:extLst>
          </p:cNvPr>
          <p:cNvGrpSpPr/>
          <p:nvPr/>
        </p:nvGrpSpPr>
        <p:grpSpPr>
          <a:xfrm>
            <a:off x="7850513" y="3068048"/>
            <a:ext cx="952500" cy="952500"/>
            <a:chOff x="2179762" y="2453218"/>
            <a:chExt cx="952500" cy="952500"/>
          </a:xfrm>
        </p:grpSpPr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id="{ED9720B7-3FDD-4E40-BDFC-DF548A704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762" y="2453218"/>
              <a:ext cx="952500" cy="952500"/>
            </a:xfrm>
            <a:prstGeom prst="rect">
              <a:avLst/>
            </a:prstGeom>
          </p:spPr>
        </p:pic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D979DD50-9DB8-4E28-8EF2-EB98D8E81208}"/>
                </a:ext>
              </a:extLst>
            </p:cNvPr>
            <p:cNvSpPr/>
            <p:nvPr/>
          </p:nvSpPr>
          <p:spPr>
            <a:xfrm>
              <a:off x="2316388" y="2827471"/>
              <a:ext cx="64807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话费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充值</a:t>
              </a: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3528A2BC-161E-406F-89EC-DC7A1FD1185E}"/>
              </a:ext>
            </a:extLst>
          </p:cNvPr>
          <p:cNvGrpSpPr/>
          <p:nvPr/>
        </p:nvGrpSpPr>
        <p:grpSpPr>
          <a:xfrm>
            <a:off x="8651245" y="3052629"/>
            <a:ext cx="951058" cy="957155"/>
            <a:chOff x="7547138" y="2340666"/>
            <a:chExt cx="951058" cy="957155"/>
          </a:xfrm>
        </p:grpSpPr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id="{3E5C6CDC-0D6D-4C40-BB8F-B09183C29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47138" y="2340666"/>
              <a:ext cx="951058" cy="957155"/>
            </a:xfrm>
            <a:prstGeom prst="rect">
              <a:avLst/>
            </a:prstGeom>
          </p:spPr>
        </p:pic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8CA92E3F-3143-4F48-8F63-C741965BF70C}"/>
                </a:ext>
              </a:extLst>
            </p:cNvPr>
            <p:cNvSpPr/>
            <p:nvPr/>
          </p:nvSpPr>
          <p:spPr>
            <a:xfrm>
              <a:off x="7698631" y="2721443"/>
              <a:ext cx="64807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生活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缴费</a:t>
              </a: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505FBC11-951F-4FAA-85DF-3DCA053D21C2}"/>
              </a:ext>
            </a:extLst>
          </p:cNvPr>
          <p:cNvGrpSpPr/>
          <p:nvPr/>
        </p:nvGrpSpPr>
        <p:grpSpPr>
          <a:xfrm>
            <a:off x="6256159" y="3051821"/>
            <a:ext cx="952500" cy="952500"/>
            <a:chOff x="2179762" y="2453218"/>
            <a:chExt cx="952500" cy="952500"/>
          </a:xfrm>
        </p:grpSpPr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E825F465-476E-4E53-BFA6-967F07559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762" y="2453218"/>
              <a:ext cx="952500" cy="952500"/>
            </a:xfrm>
            <a:prstGeom prst="rect">
              <a:avLst/>
            </a:prstGeom>
          </p:spPr>
        </p:pic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E9431E5-F4B5-4F71-99D0-50088EEA223E}"/>
                </a:ext>
              </a:extLst>
            </p:cNvPr>
            <p:cNvSpPr/>
            <p:nvPr/>
          </p:nvSpPr>
          <p:spPr>
            <a:xfrm>
              <a:off x="2316388" y="2912425"/>
              <a:ext cx="64807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金融理财</a:t>
              </a:r>
            </a:p>
          </p:txBody>
        </p:sp>
      </p:grpSp>
      <p:sp>
        <p:nvSpPr>
          <p:cNvPr id="65" name="圆角矩形 93">
            <a:extLst>
              <a:ext uri="{FF2B5EF4-FFF2-40B4-BE49-F238E27FC236}">
                <a16:creationId xmlns:a16="http://schemas.microsoft.com/office/drawing/2014/main" id="{B50E282D-26E2-42A5-A26F-A1D6278DFFE0}"/>
              </a:ext>
            </a:extLst>
          </p:cNvPr>
          <p:cNvSpPr/>
          <p:nvPr/>
        </p:nvSpPr>
        <p:spPr>
          <a:xfrm>
            <a:off x="10558378" y="1893169"/>
            <a:ext cx="1480400" cy="469290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社保或其服务商</a:t>
            </a:r>
          </a:p>
        </p:txBody>
      </p:sp>
      <p:sp>
        <p:nvSpPr>
          <p:cNvPr id="66" name="圆角矩形 94">
            <a:extLst>
              <a:ext uri="{FF2B5EF4-FFF2-40B4-BE49-F238E27FC236}">
                <a16:creationId xmlns:a16="http://schemas.microsoft.com/office/drawing/2014/main" id="{5CF7C859-4DFF-4ABC-8841-F475F5EB9D53}"/>
              </a:ext>
            </a:extLst>
          </p:cNvPr>
          <p:cNvSpPr/>
          <p:nvPr/>
        </p:nvSpPr>
        <p:spPr>
          <a:xfrm>
            <a:off x="10558378" y="2596720"/>
            <a:ext cx="1480400" cy="469290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交警或其服务商</a:t>
            </a:r>
          </a:p>
        </p:txBody>
      </p:sp>
      <p:sp>
        <p:nvSpPr>
          <p:cNvPr id="67" name="圆角矩形 95">
            <a:extLst>
              <a:ext uri="{FF2B5EF4-FFF2-40B4-BE49-F238E27FC236}">
                <a16:creationId xmlns:a16="http://schemas.microsoft.com/office/drawing/2014/main" id="{4A2FC85A-E904-4248-8502-9F2168991463}"/>
              </a:ext>
            </a:extLst>
          </p:cNvPr>
          <p:cNvSpPr/>
          <p:nvPr/>
        </p:nvSpPr>
        <p:spPr>
          <a:xfrm>
            <a:off x="10558379" y="3295130"/>
            <a:ext cx="1480400" cy="469290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生活缴费服务商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84953C03-157A-4542-A58E-D3F13C423ADA}"/>
              </a:ext>
            </a:extLst>
          </p:cNvPr>
          <p:cNvSpPr/>
          <p:nvPr/>
        </p:nvSpPr>
        <p:spPr>
          <a:xfrm>
            <a:off x="6224163" y="4176547"/>
            <a:ext cx="33049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应用运行容器</a:t>
            </a:r>
          </a:p>
        </p:txBody>
      </p:sp>
      <p:cxnSp>
        <p:nvCxnSpPr>
          <p:cNvPr id="69" name="肘形连接符 5">
            <a:extLst>
              <a:ext uri="{FF2B5EF4-FFF2-40B4-BE49-F238E27FC236}">
                <a16:creationId xmlns:a16="http://schemas.microsoft.com/office/drawing/2014/main" id="{2A656F02-5657-418C-8967-13201A80D85F}"/>
              </a:ext>
            </a:extLst>
          </p:cNvPr>
          <p:cNvCxnSpPr>
            <a:cxnSpLocks/>
            <a:stCxn id="65" idx="0"/>
            <a:endCxn id="37" idx="0"/>
          </p:cNvCxnSpPr>
          <p:nvPr/>
        </p:nvCxnSpPr>
        <p:spPr>
          <a:xfrm rot="16200000" flipH="1" flipV="1">
            <a:off x="9355542" y="56269"/>
            <a:ext cx="106136" cy="3779936"/>
          </a:xfrm>
          <a:prstGeom prst="bentConnector3">
            <a:avLst>
              <a:gd name="adj1" fmla="val -215384"/>
            </a:avLst>
          </a:prstGeom>
          <a:ln w="28575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肘形连接符 53">
            <a:extLst>
              <a:ext uri="{FF2B5EF4-FFF2-40B4-BE49-F238E27FC236}">
                <a16:creationId xmlns:a16="http://schemas.microsoft.com/office/drawing/2014/main" id="{A0554AAF-109A-4716-8B6A-E62312D9DC50}"/>
              </a:ext>
            </a:extLst>
          </p:cNvPr>
          <p:cNvCxnSpPr>
            <a:cxnSpLocks/>
            <a:stCxn id="65" idx="0"/>
            <a:endCxn id="48" idx="0"/>
          </p:cNvCxnSpPr>
          <p:nvPr/>
        </p:nvCxnSpPr>
        <p:spPr>
          <a:xfrm rot="16200000" flipH="1" flipV="1">
            <a:off x="9751461" y="461081"/>
            <a:ext cx="115030" cy="2979205"/>
          </a:xfrm>
          <a:prstGeom prst="bentConnector3">
            <a:avLst>
              <a:gd name="adj1" fmla="val -198731"/>
            </a:avLst>
          </a:prstGeom>
          <a:ln w="28575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肘形连接符 59">
            <a:extLst>
              <a:ext uri="{FF2B5EF4-FFF2-40B4-BE49-F238E27FC236}">
                <a16:creationId xmlns:a16="http://schemas.microsoft.com/office/drawing/2014/main" id="{BCC5E105-1157-4F4A-9FA4-FAAB5F8343C3}"/>
              </a:ext>
            </a:extLst>
          </p:cNvPr>
          <p:cNvCxnSpPr>
            <a:cxnSpLocks/>
            <a:stCxn id="66" idx="1"/>
            <a:endCxn id="52" idx="3"/>
          </p:cNvCxnSpPr>
          <p:nvPr/>
        </p:nvCxnSpPr>
        <p:spPr>
          <a:xfrm rot="10800000">
            <a:off x="9443420" y="2604391"/>
            <a:ext cx="1114959" cy="226975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肘形连接符 61">
            <a:extLst>
              <a:ext uri="{FF2B5EF4-FFF2-40B4-BE49-F238E27FC236}">
                <a16:creationId xmlns:a16="http://schemas.microsoft.com/office/drawing/2014/main" id="{23E2DA09-12CA-4EC2-8750-166ED808C411}"/>
              </a:ext>
            </a:extLst>
          </p:cNvPr>
          <p:cNvCxnSpPr>
            <a:cxnSpLocks/>
            <a:stCxn id="67" idx="1"/>
            <a:endCxn id="60" idx="3"/>
          </p:cNvCxnSpPr>
          <p:nvPr/>
        </p:nvCxnSpPr>
        <p:spPr>
          <a:xfrm rot="10800000" flipV="1">
            <a:off x="9602303" y="3529775"/>
            <a:ext cx="956076" cy="1432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>
            <a:extLst>
              <a:ext uri="{FF2B5EF4-FFF2-40B4-BE49-F238E27FC236}">
                <a16:creationId xmlns:a16="http://schemas.microsoft.com/office/drawing/2014/main" id="{F1F4DFD0-1681-4002-A6AD-1EAD24C353AA}"/>
              </a:ext>
            </a:extLst>
          </p:cNvPr>
          <p:cNvSpPr/>
          <p:nvPr/>
        </p:nvSpPr>
        <p:spPr>
          <a:xfrm>
            <a:off x="8939351" y="1152303"/>
            <a:ext cx="15024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开发、运营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5918EB94-CD7F-46EB-815B-A8B6BE2704D4}"/>
              </a:ext>
            </a:extLst>
          </p:cNvPr>
          <p:cNvSpPr/>
          <p:nvPr/>
        </p:nvSpPr>
        <p:spPr>
          <a:xfrm>
            <a:off x="9316830" y="2293970"/>
            <a:ext cx="15024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开发、运营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1C4EAEBB-50FE-43D0-8025-20B2E735B79A}"/>
              </a:ext>
            </a:extLst>
          </p:cNvPr>
          <p:cNvSpPr/>
          <p:nvPr/>
        </p:nvSpPr>
        <p:spPr>
          <a:xfrm>
            <a:off x="9335748" y="3184542"/>
            <a:ext cx="15024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开发、运营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7E724C2-3CEE-4A2E-BE31-F573AE1C5C73}"/>
              </a:ext>
            </a:extLst>
          </p:cNvPr>
          <p:cNvGrpSpPr/>
          <p:nvPr/>
        </p:nvGrpSpPr>
        <p:grpSpPr>
          <a:xfrm>
            <a:off x="6236466" y="5434354"/>
            <a:ext cx="3312368" cy="751227"/>
            <a:chOff x="6240161" y="5783456"/>
            <a:chExt cx="3312368" cy="751227"/>
          </a:xfrm>
        </p:grpSpPr>
        <p:sp>
          <p:nvSpPr>
            <p:cNvPr id="76" name="圆角矩形 40">
              <a:extLst>
                <a:ext uri="{FF2B5EF4-FFF2-40B4-BE49-F238E27FC236}">
                  <a16:creationId xmlns:a16="http://schemas.microsoft.com/office/drawing/2014/main" id="{D694367F-CF09-4403-A1E7-EA93BE5A11BD}"/>
                </a:ext>
              </a:extLst>
            </p:cNvPr>
            <p:cNvSpPr/>
            <p:nvPr/>
          </p:nvSpPr>
          <p:spPr>
            <a:xfrm>
              <a:off x="6240161" y="5783456"/>
              <a:ext cx="3312368" cy="751227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B0FAF48A-1455-423F-8169-A350C476C764}"/>
                </a:ext>
              </a:extLst>
            </p:cNvPr>
            <p:cNvSpPr/>
            <p:nvPr/>
          </p:nvSpPr>
          <p:spPr>
            <a:xfrm>
              <a:off x="6243856" y="5959554"/>
              <a:ext cx="330497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用户主账号</a:t>
              </a: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95E4B416-AC0D-42F3-8C6C-5C95DC00CD51}"/>
              </a:ext>
            </a:extLst>
          </p:cNvPr>
          <p:cNvGrpSpPr/>
          <p:nvPr/>
        </p:nvGrpSpPr>
        <p:grpSpPr>
          <a:xfrm>
            <a:off x="268206" y="4605389"/>
            <a:ext cx="3332061" cy="751227"/>
            <a:chOff x="581244" y="939950"/>
            <a:chExt cx="3332061" cy="751227"/>
          </a:xfrm>
        </p:grpSpPr>
        <p:sp>
          <p:nvSpPr>
            <p:cNvPr id="82" name="圆角矩形 40">
              <a:extLst>
                <a:ext uri="{FF2B5EF4-FFF2-40B4-BE49-F238E27FC236}">
                  <a16:creationId xmlns:a16="http://schemas.microsoft.com/office/drawing/2014/main" id="{70DA32C3-A077-419B-9013-A2E90BE0A818}"/>
                </a:ext>
              </a:extLst>
            </p:cNvPr>
            <p:cNvSpPr/>
            <p:nvPr/>
          </p:nvSpPr>
          <p:spPr>
            <a:xfrm>
              <a:off x="600937" y="939950"/>
              <a:ext cx="3312368" cy="751227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4EC9EF43-7727-4E4B-B6E7-C08905CC6F3D}"/>
                </a:ext>
              </a:extLst>
            </p:cNvPr>
            <p:cNvSpPr/>
            <p:nvPr/>
          </p:nvSpPr>
          <p:spPr>
            <a:xfrm>
              <a:off x="581244" y="1115508"/>
              <a:ext cx="330497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企业已有的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D07977F1-363C-42DD-8100-B20CA465AC76}"/>
              </a:ext>
            </a:extLst>
          </p:cNvPr>
          <p:cNvCxnSpPr>
            <a:cxnSpLocks/>
            <a:stCxn id="45" idx="1"/>
            <a:endCxn id="82" idx="3"/>
          </p:cNvCxnSpPr>
          <p:nvPr/>
        </p:nvCxnSpPr>
        <p:spPr>
          <a:xfrm flipH="1" flipV="1">
            <a:off x="3600267" y="4981003"/>
            <a:ext cx="2643589" cy="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09037994-1BB8-44CC-BFD1-3E4F654BC94B}"/>
              </a:ext>
            </a:extLst>
          </p:cNvPr>
          <p:cNvSpPr/>
          <p:nvPr/>
        </p:nvSpPr>
        <p:spPr>
          <a:xfrm>
            <a:off x="3962456" y="4526818"/>
            <a:ext cx="15024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快速接入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8815E89-387A-4B45-8587-7F2AE336A04E}"/>
              </a:ext>
            </a:extLst>
          </p:cNvPr>
          <p:cNvSpPr/>
          <p:nvPr/>
        </p:nvSpPr>
        <p:spPr>
          <a:xfrm>
            <a:off x="868336" y="1686229"/>
            <a:ext cx="4709044" cy="1705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平安云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采用开放平台技术，所提供的功能能够快速介入到企业已有的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当中，快速实现一卡通基础业务的移动支付以及生态化改造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6" name="图片 85">
            <a:extLst>
              <a:ext uri="{FF2B5EF4-FFF2-40B4-BE49-F238E27FC236}">
                <a16:creationId xmlns:a16="http://schemas.microsoft.com/office/drawing/2014/main" id="{13769975-B2CC-4E99-9250-51A1970B4C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18" y="1868972"/>
            <a:ext cx="397024" cy="397024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564311DC-DFFA-49B2-8344-DC738AA53EC2}"/>
              </a:ext>
            </a:extLst>
          </p:cNvPr>
          <p:cNvSpPr txBox="1"/>
          <p:nvPr/>
        </p:nvSpPr>
        <p:spPr>
          <a:xfrm>
            <a:off x="9742516" y="4834595"/>
            <a:ext cx="2552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类似于微信小程序</a:t>
            </a:r>
          </a:p>
        </p:txBody>
      </p:sp>
    </p:spTree>
    <p:extLst>
      <p:ext uri="{BB962C8B-B14F-4D97-AF65-F5344CB8AC3E}">
        <p14:creationId xmlns:p14="http://schemas.microsoft.com/office/powerpoint/2010/main" val="3408810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7104112" y="2797643"/>
            <a:ext cx="1706032" cy="636467"/>
            <a:chOff x="7170547" y="3212976"/>
            <a:chExt cx="1706032" cy="636467"/>
          </a:xfrm>
        </p:grpSpPr>
        <p:sp>
          <p:nvSpPr>
            <p:cNvPr id="8" name="圆角矩形 7"/>
            <p:cNvSpPr/>
            <p:nvPr/>
          </p:nvSpPr>
          <p:spPr>
            <a:xfrm>
              <a:off x="7170547" y="3212976"/>
              <a:ext cx="1706032" cy="636467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身份识别</a:t>
              </a: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9651" y="3310370"/>
              <a:ext cx="539073" cy="539073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9408368" y="2797643"/>
            <a:ext cx="1872208" cy="636467"/>
            <a:chOff x="6259037" y="6051238"/>
            <a:chExt cx="1872208" cy="636467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3152" y="6090480"/>
              <a:ext cx="557982" cy="557982"/>
            </a:xfrm>
            <a:prstGeom prst="rect">
              <a:avLst/>
            </a:prstGeom>
          </p:spPr>
        </p:pic>
        <p:sp>
          <p:nvSpPr>
            <p:cNvPr id="12" name="圆角矩形 11"/>
            <p:cNvSpPr/>
            <p:nvPr/>
          </p:nvSpPr>
          <p:spPr>
            <a:xfrm>
              <a:off x="6259037" y="6051238"/>
              <a:ext cx="1872208" cy="636467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后台主账户</a:t>
              </a:r>
            </a:p>
          </p:txBody>
        </p:sp>
      </p:grpSp>
      <p:cxnSp>
        <p:nvCxnSpPr>
          <p:cNvPr id="23" name="直接箭头连接符 22"/>
          <p:cNvCxnSpPr>
            <a:stCxn id="8" idx="3"/>
            <a:endCxn id="12" idx="1"/>
          </p:cNvCxnSpPr>
          <p:nvPr/>
        </p:nvCxnSpPr>
        <p:spPr>
          <a:xfrm>
            <a:off x="8810144" y="3115877"/>
            <a:ext cx="598224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图片 54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147" y="1484784"/>
            <a:ext cx="792088" cy="792088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012" y="3258396"/>
            <a:ext cx="938357" cy="938357"/>
          </a:xfrm>
          <a:prstGeom prst="rect">
            <a:avLst/>
          </a:prstGeom>
        </p:spPr>
      </p:pic>
      <p:cxnSp>
        <p:nvCxnSpPr>
          <p:cNvPr id="58" name="直接箭头连接符 57"/>
          <p:cNvCxnSpPr>
            <a:stCxn id="55" idx="3"/>
            <a:endCxn id="8" idx="1"/>
          </p:cNvCxnSpPr>
          <p:nvPr/>
        </p:nvCxnSpPr>
        <p:spPr>
          <a:xfrm>
            <a:off x="6081235" y="1880828"/>
            <a:ext cx="1022877" cy="1235049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56" idx="3"/>
            <a:endCxn id="8" idx="1"/>
          </p:cNvCxnSpPr>
          <p:nvPr/>
        </p:nvCxnSpPr>
        <p:spPr>
          <a:xfrm flipV="1">
            <a:off x="6154369" y="3115877"/>
            <a:ext cx="949743" cy="611698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221"/>
          <p:cNvSpPr/>
          <p:nvPr/>
        </p:nvSpPr>
        <p:spPr>
          <a:xfrm>
            <a:off x="5256632" y="2272431"/>
            <a:ext cx="857118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二维码</a:t>
            </a:r>
            <a:endParaRPr lang="en-GB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Rectangle 221"/>
          <p:cNvSpPr/>
          <p:nvPr/>
        </p:nvSpPr>
        <p:spPr>
          <a:xfrm>
            <a:off x="5058999" y="4148314"/>
            <a:ext cx="125238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手机虚拟卡</a:t>
            </a:r>
            <a:endParaRPr lang="en-GB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983" y="2391800"/>
            <a:ext cx="890418" cy="1448152"/>
          </a:xfrm>
          <a:prstGeom prst="rect">
            <a:avLst/>
          </a:prstGeom>
        </p:spPr>
      </p:pic>
      <p:cxnSp>
        <p:nvCxnSpPr>
          <p:cNvPr id="59" name="直接箭头连接符 58"/>
          <p:cNvCxnSpPr>
            <a:stCxn id="57" idx="3"/>
            <a:endCxn id="55" idx="1"/>
          </p:cNvCxnSpPr>
          <p:nvPr/>
        </p:nvCxnSpPr>
        <p:spPr>
          <a:xfrm flipV="1">
            <a:off x="2115401" y="1880828"/>
            <a:ext cx="3173746" cy="1235048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stCxn id="57" idx="3"/>
            <a:endCxn id="56" idx="1"/>
          </p:cNvCxnSpPr>
          <p:nvPr/>
        </p:nvCxnSpPr>
        <p:spPr>
          <a:xfrm>
            <a:off x="2115401" y="3115876"/>
            <a:ext cx="3100611" cy="611699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221"/>
          <p:cNvSpPr/>
          <p:nvPr/>
        </p:nvSpPr>
        <p:spPr>
          <a:xfrm rot="20258959">
            <a:off x="3327148" y="1997338"/>
            <a:ext cx="125238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用户身份</a:t>
            </a:r>
            <a:endParaRPr lang="en-GB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Rectangle 221"/>
          <p:cNvSpPr/>
          <p:nvPr/>
        </p:nvSpPr>
        <p:spPr>
          <a:xfrm rot="649322">
            <a:off x="3371078" y="3099640"/>
            <a:ext cx="125238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用户身份</a:t>
            </a:r>
            <a:endParaRPr lang="en-GB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Freeform 16"/>
          <p:cNvSpPr>
            <a:spLocks noEditPoints="1"/>
          </p:cNvSpPr>
          <p:nvPr/>
        </p:nvSpPr>
        <p:spPr bwMode="auto">
          <a:xfrm>
            <a:off x="1270923" y="5229200"/>
            <a:ext cx="798537" cy="720080"/>
          </a:xfrm>
          <a:custGeom>
            <a:avLst/>
            <a:gdLst>
              <a:gd name="T0" fmla="*/ 160 w 174"/>
              <a:gd name="T1" fmla="*/ 0 h 157"/>
              <a:gd name="T2" fmla="*/ 14 w 174"/>
              <a:gd name="T3" fmla="*/ 0 h 157"/>
              <a:gd name="T4" fmla="*/ 0 w 174"/>
              <a:gd name="T5" fmla="*/ 15 h 157"/>
              <a:gd name="T6" fmla="*/ 0 w 174"/>
              <a:gd name="T7" fmla="*/ 115 h 157"/>
              <a:gd name="T8" fmla="*/ 14 w 174"/>
              <a:gd name="T9" fmla="*/ 129 h 157"/>
              <a:gd name="T10" fmla="*/ 71 w 174"/>
              <a:gd name="T11" fmla="*/ 129 h 157"/>
              <a:gd name="T12" fmla="*/ 64 w 174"/>
              <a:gd name="T13" fmla="*/ 152 h 157"/>
              <a:gd name="T14" fmla="*/ 17 w 174"/>
              <a:gd name="T15" fmla="*/ 152 h 157"/>
              <a:gd name="T16" fmla="*/ 17 w 174"/>
              <a:gd name="T17" fmla="*/ 157 h 157"/>
              <a:gd name="T18" fmla="*/ 152 w 174"/>
              <a:gd name="T19" fmla="*/ 157 h 157"/>
              <a:gd name="T20" fmla="*/ 152 w 174"/>
              <a:gd name="T21" fmla="*/ 152 h 157"/>
              <a:gd name="T22" fmla="*/ 105 w 174"/>
              <a:gd name="T23" fmla="*/ 152 h 157"/>
              <a:gd name="T24" fmla="*/ 98 w 174"/>
              <a:gd name="T25" fmla="*/ 129 h 157"/>
              <a:gd name="T26" fmla="*/ 160 w 174"/>
              <a:gd name="T27" fmla="*/ 129 h 157"/>
              <a:gd name="T28" fmla="*/ 174 w 174"/>
              <a:gd name="T29" fmla="*/ 115 h 157"/>
              <a:gd name="T30" fmla="*/ 174 w 174"/>
              <a:gd name="T31" fmla="*/ 15 h 157"/>
              <a:gd name="T32" fmla="*/ 160 w 174"/>
              <a:gd name="T33" fmla="*/ 0 h 157"/>
              <a:gd name="T34" fmla="*/ 78 w 174"/>
              <a:gd name="T35" fmla="*/ 117 h 157"/>
              <a:gd name="T36" fmla="*/ 87 w 174"/>
              <a:gd name="T37" fmla="*/ 111 h 157"/>
              <a:gd name="T38" fmla="*/ 91 w 174"/>
              <a:gd name="T39" fmla="*/ 115 h 157"/>
              <a:gd name="T40" fmla="*/ 85 w 174"/>
              <a:gd name="T41" fmla="*/ 124 h 157"/>
              <a:gd name="T42" fmla="*/ 78 w 174"/>
              <a:gd name="T43" fmla="*/ 117 h 157"/>
              <a:gd name="T44" fmla="*/ 166 w 174"/>
              <a:gd name="T45" fmla="*/ 106 h 157"/>
              <a:gd name="T46" fmla="*/ 8 w 174"/>
              <a:gd name="T47" fmla="*/ 106 h 157"/>
              <a:gd name="T48" fmla="*/ 8 w 174"/>
              <a:gd name="T49" fmla="*/ 15 h 157"/>
              <a:gd name="T50" fmla="*/ 166 w 174"/>
              <a:gd name="T51" fmla="*/ 15 h 157"/>
              <a:gd name="T52" fmla="*/ 166 w 174"/>
              <a:gd name="T53" fmla="*/ 106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74" h="157">
                <a:moveTo>
                  <a:pt x="160" y="0"/>
                </a:moveTo>
                <a:cubicBezTo>
                  <a:pt x="14" y="0"/>
                  <a:pt x="14" y="0"/>
                  <a:pt x="14" y="0"/>
                </a:cubicBezTo>
                <a:cubicBezTo>
                  <a:pt x="6" y="0"/>
                  <a:pt x="0" y="7"/>
                  <a:pt x="0" y="15"/>
                </a:cubicBezTo>
                <a:cubicBezTo>
                  <a:pt x="0" y="115"/>
                  <a:pt x="0" y="115"/>
                  <a:pt x="0" y="115"/>
                </a:cubicBezTo>
                <a:cubicBezTo>
                  <a:pt x="0" y="123"/>
                  <a:pt x="6" y="129"/>
                  <a:pt x="14" y="129"/>
                </a:cubicBezTo>
                <a:cubicBezTo>
                  <a:pt x="71" y="129"/>
                  <a:pt x="71" y="129"/>
                  <a:pt x="71" y="129"/>
                </a:cubicBezTo>
                <a:cubicBezTo>
                  <a:pt x="64" y="152"/>
                  <a:pt x="64" y="152"/>
                  <a:pt x="64" y="152"/>
                </a:cubicBezTo>
                <a:cubicBezTo>
                  <a:pt x="17" y="152"/>
                  <a:pt x="17" y="152"/>
                  <a:pt x="17" y="152"/>
                </a:cubicBezTo>
                <a:cubicBezTo>
                  <a:pt x="17" y="157"/>
                  <a:pt x="17" y="157"/>
                  <a:pt x="17" y="157"/>
                </a:cubicBezTo>
                <a:cubicBezTo>
                  <a:pt x="152" y="157"/>
                  <a:pt x="152" y="157"/>
                  <a:pt x="152" y="157"/>
                </a:cubicBezTo>
                <a:cubicBezTo>
                  <a:pt x="152" y="152"/>
                  <a:pt x="152" y="152"/>
                  <a:pt x="152" y="152"/>
                </a:cubicBezTo>
                <a:cubicBezTo>
                  <a:pt x="105" y="152"/>
                  <a:pt x="105" y="152"/>
                  <a:pt x="105" y="152"/>
                </a:cubicBezTo>
                <a:cubicBezTo>
                  <a:pt x="98" y="129"/>
                  <a:pt x="98" y="129"/>
                  <a:pt x="98" y="129"/>
                </a:cubicBezTo>
                <a:cubicBezTo>
                  <a:pt x="160" y="129"/>
                  <a:pt x="160" y="129"/>
                  <a:pt x="160" y="129"/>
                </a:cubicBezTo>
                <a:cubicBezTo>
                  <a:pt x="168" y="129"/>
                  <a:pt x="174" y="123"/>
                  <a:pt x="174" y="115"/>
                </a:cubicBezTo>
                <a:cubicBezTo>
                  <a:pt x="174" y="15"/>
                  <a:pt x="174" y="15"/>
                  <a:pt x="174" y="15"/>
                </a:cubicBezTo>
                <a:cubicBezTo>
                  <a:pt x="174" y="7"/>
                  <a:pt x="168" y="0"/>
                  <a:pt x="160" y="0"/>
                </a:cubicBezTo>
                <a:close/>
                <a:moveTo>
                  <a:pt x="78" y="117"/>
                </a:moveTo>
                <a:cubicBezTo>
                  <a:pt x="78" y="113"/>
                  <a:pt x="82" y="110"/>
                  <a:pt x="87" y="111"/>
                </a:cubicBezTo>
                <a:cubicBezTo>
                  <a:pt x="89" y="112"/>
                  <a:pt x="91" y="113"/>
                  <a:pt x="91" y="115"/>
                </a:cubicBezTo>
                <a:cubicBezTo>
                  <a:pt x="92" y="120"/>
                  <a:pt x="89" y="124"/>
                  <a:pt x="85" y="124"/>
                </a:cubicBezTo>
                <a:cubicBezTo>
                  <a:pt x="81" y="124"/>
                  <a:pt x="78" y="121"/>
                  <a:pt x="78" y="117"/>
                </a:cubicBezTo>
                <a:close/>
                <a:moveTo>
                  <a:pt x="166" y="106"/>
                </a:moveTo>
                <a:cubicBezTo>
                  <a:pt x="8" y="106"/>
                  <a:pt x="8" y="106"/>
                  <a:pt x="8" y="106"/>
                </a:cubicBezTo>
                <a:cubicBezTo>
                  <a:pt x="8" y="15"/>
                  <a:pt x="8" y="15"/>
                  <a:pt x="8" y="15"/>
                </a:cubicBezTo>
                <a:cubicBezTo>
                  <a:pt x="166" y="15"/>
                  <a:pt x="166" y="15"/>
                  <a:pt x="166" y="15"/>
                </a:cubicBezTo>
                <a:lnTo>
                  <a:pt x="166" y="1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cxnSp>
        <p:nvCxnSpPr>
          <p:cNvPr id="67" name="直接箭头连接符 66"/>
          <p:cNvCxnSpPr>
            <a:endCxn id="57" idx="2"/>
          </p:cNvCxnSpPr>
          <p:nvPr/>
        </p:nvCxnSpPr>
        <p:spPr>
          <a:xfrm flipV="1">
            <a:off x="1670191" y="3839952"/>
            <a:ext cx="1" cy="1389248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肘形连接符 30"/>
          <p:cNvCxnSpPr>
            <a:stCxn id="65" idx="14"/>
            <a:endCxn id="12" idx="2"/>
          </p:cNvCxnSpPr>
          <p:nvPr/>
        </p:nvCxnSpPr>
        <p:spPr>
          <a:xfrm flipV="1">
            <a:off x="2069460" y="3434110"/>
            <a:ext cx="8275012" cy="2322537"/>
          </a:xfrm>
          <a:prstGeom prst="bentConnector2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221"/>
          <p:cNvSpPr/>
          <p:nvPr/>
        </p:nvSpPr>
        <p:spPr>
          <a:xfrm>
            <a:off x="1776226" y="3691589"/>
            <a:ext cx="450247" cy="15696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用户交易记录</a:t>
            </a:r>
            <a:endParaRPr lang="en-GB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Rectangle 221"/>
          <p:cNvSpPr/>
          <p:nvPr/>
        </p:nvSpPr>
        <p:spPr>
          <a:xfrm>
            <a:off x="4788365" y="5345133"/>
            <a:ext cx="283720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根据交易记录请求扣款</a:t>
            </a:r>
            <a:endParaRPr lang="en-GB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9104A8C1-C973-4606-B6A1-BF6E426EBA94}"/>
              </a:ext>
            </a:extLst>
          </p:cNvPr>
          <p:cNvSpPr txBox="1">
            <a:spLocks/>
          </p:cNvSpPr>
          <p:nvPr/>
        </p:nvSpPr>
        <p:spPr>
          <a:xfrm>
            <a:off x="907774" y="177008"/>
            <a:ext cx="10515600" cy="69763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rPr>
              <a:t>关键步骤：无卡化 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rPr>
              <a:t>+ 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rPr>
              <a:t>后付费</a:t>
            </a:r>
            <a:endParaRPr 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08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378D892B-14F3-4BB0-BDA7-761E6DCB2F94}"/>
              </a:ext>
            </a:extLst>
          </p:cNvPr>
          <p:cNvGrpSpPr/>
          <p:nvPr/>
        </p:nvGrpSpPr>
        <p:grpSpPr>
          <a:xfrm>
            <a:off x="306919" y="1739408"/>
            <a:ext cx="6826092" cy="4274821"/>
            <a:chOff x="436579" y="2109375"/>
            <a:chExt cx="6826092" cy="4274821"/>
          </a:xfrm>
        </p:grpSpPr>
        <p:sp>
          <p:nvSpPr>
            <p:cNvPr id="4" name="Freeform 19">
              <a:extLst>
                <a:ext uri="{FF2B5EF4-FFF2-40B4-BE49-F238E27FC236}">
                  <a16:creationId xmlns:a16="http://schemas.microsoft.com/office/drawing/2014/main" id="{67DD36B3-F9AD-4B99-A957-9EEE1F7A6F09}"/>
                </a:ext>
              </a:extLst>
            </p:cNvPr>
            <p:cNvSpPr>
              <a:spLocks/>
            </p:cNvSpPr>
            <p:nvPr/>
          </p:nvSpPr>
          <p:spPr bwMode="invGray">
            <a:xfrm rot="546057">
              <a:off x="684434" y="2210548"/>
              <a:ext cx="2153127" cy="3473292"/>
            </a:xfrm>
            <a:custGeom>
              <a:avLst/>
              <a:gdLst>
                <a:gd name="T0" fmla="*/ 12 w 1824"/>
                <a:gd name="T1" fmla="*/ 2464 h 2648"/>
                <a:gd name="T2" fmla="*/ 56 w 1824"/>
                <a:gd name="T3" fmla="*/ 2120 h 2648"/>
                <a:gd name="T4" fmla="*/ 124 w 1824"/>
                <a:gd name="T5" fmla="*/ 1808 h 2648"/>
                <a:gd name="T6" fmla="*/ 212 w 1824"/>
                <a:gd name="T7" fmla="*/ 1524 h 2648"/>
                <a:gd name="T8" fmla="*/ 316 w 1824"/>
                <a:gd name="T9" fmla="*/ 1270 h 2648"/>
                <a:gd name="T10" fmla="*/ 430 w 1824"/>
                <a:gd name="T11" fmla="*/ 1044 h 2648"/>
                <a:gd name="T12" fmla="*/ 550 w 1824"/>
                <a:gd name="T13" fmla="*/ 846 h 2648"/>
                <a:gd name="T14" fmla="*/ 672 w 1824"/>
                <a:gd name="T15" fmla="*/ 674 h 2648"/>
                <a:gd name="T16" fmla="*/ 792 w 1824"/>
                <a:gd name="T17" fmla="*/ 528 h 2648"/>
                <a:gd name="T18" fmla="*/ 906 w 1824"/>
                <a:gd name="T19" fmla="*/ 408 h 2648"/>
                <a:gd name="T20" fmla="*/ 1010 w 1824"/>
                <a:gd name="T21" fmla="*/ 310 h 2648"/>
                <a:gd name="T22" fmla="*/ 1096 w 1824"/>
                <a:gd name="T23" fmla="*/ 236 h 2648"/>
                <a:gd name="T24" fmla="*/ 1164 w 1824"/>
                <a:gd name="T25" fmla="*/ 184 h 2648"/>
                <a:gd name="T26" fmla="*/ 1208 w 1824"/>
                <a:gd name="T27" fmla="*/ 154 h 2648"/>
                <a:gd name="T28" fmla="*/ 1224 w 1824"/>
                <a:gd name="T29" fmla="*/ 144 h 2648"/>
                <a:gd name="T30" fmla="*/ 1728 w 1824"/>
                <a:gd name="T31" fmla="*/ 56 h 2648"/>
                <a:gd name="T32" fmla="*/ 1568 w 1824"/>
                <a:gd name="T33" fmla="*/ 328 h 2648"/>
                <a:gd name="T34" fmla="*/ 1554 w 1824"/>
                <a:gd name="T35" fmla="*/ 332 h 2648"/>
                <a:gd name="T36" fmla="*/ 1514 w 1824"/>
                <a:gd name="T37" fmla="*/ 346 h 2648"/>
                <a:gd name="T38" fmla="*/ 1452 w 1824"/>
                <a:gd name="T39" fmla="*/ 370 h 2648"/>
                <a:gd name="T40" fmla="*/ 1370 w 1824"/>
                <a:gd name="T41" fmla="*/ 410 h 2648"/>
                <a:gd name="T42" fmla="*/ 1270 w 1824"/>
                <a:gd name="T43" fmla="*/ 466 h 2648"/>
                <a:gd name="T44" fmla="*/ 1158 w 1824"/>
                <a:gd name="T45" fmla="*/ 540 h 2648"/>
                <a:gd name="T46" fmla="*/ 1034 w 1824"/>
                <a:gd name="T47" fmla="*/ 636 h 2648"/>
                <a:gd name="T48" fmla="*/ 904 w 1824"/>
                <a:gd name="T49" fmla="*/ 756 h 2648"/>
                <a:gd name="T50" fmla="*/ 770 w 1824"/>
                <a:gd name="T51" fmla="*/ 900 h 2648"/>
                <a:gd name="T52" fmla="*/ 632 w 1824"/>
                <a:gd name="T53" fmla="*/ 1076 h 2648"/>
                <a:gd name="T54" fmla="*/ 498 w 1824"/>
                <a:gd name="T55" fmla="*/ 1280 h 2648"/>
                <a:gd name="T56" fmla="*/ 370 w 1824"/>
                <a:gd name="T57" fmla="*/ 1518 h 2648"/>
                <a:gd name="T58" fmla="*/ 248 w 1824"/>
                <a:gd name="T59" fmla="*/ 1792 h 2648"/>
                <a:gd name="T60" fmla="*/ 138 w 1824"/>
                <a:gd name="T61" fmla="*/ 2104 h 2648"/>
                <a:gd name="T62" fmla="*/ 42 w 1824"/>
                <a:gd name="T63" fmla="*/ 2456 h 2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24" h="2648">
                  <a:moveTo>
                    <a:pt x="0" y="2648"/>
                  </a:moveTo>
                  <a:lnTo>
                    <a:pt x="12" y="2464"/>
                  </a:lnTo>
                  <a:lnTo>
                    <a:pt x="32" y="2288"/>
                  </a:lnTo>
                  <a:lnTo>
                    <a:pt x="56" y="2120"/>
                  </a:lnTo>
                  <a:lnTo>
                    <a:pt x="88" y="1960"/>
                  </a:lnTo>
                  <a:lnTo>
                    <a:pt x="124" y="1808"/>
                  </a:lnTo>
                  <a:lnTo>
                    <a:pt x="166" y="1662"/>
                  </a:lnTo>
                  <a:lnTo>
                    <a:pt x="212" y="1524"/>
                  </a:lnTo>
                  <a:lnTo>
                    <a:pt x="262" y="1394"/>
                  </a:lnTo>
                  <a:lnTo>
                    <a:pt x="316" y="1270"/>
                  </a:lnTo>
                  <a:lnTo>
                    <a:pt x="372" y="1154"/>
                  </a:lnTo>
                  <a:lnTo>
                    <a:pt x="430" y="1044"/>
                  </a:lnTo>
                  <a:lnTo>
                    <a:pt x="490" y="942"/>
                  </a:lnTo>
                  <a:lnTo>
                    <a:pt x="550" y="846"/>
                  </a:lnTo>
                  <a:lnTo>
                    <a:pt x="612" y="758"/>
                  </a:lnTo>
                  <a:lnTo>
                    <a:pt x="672" y="674"/>
                  </a:lnTo>
                  <a:lnTo>
                    <a:pt x="734" y="598"/>
                  </a:lnTo>
                  <a:lnTo>
                    <a:pt x="792" y="528"/>
                  </a:lnTo>
                  <a:lnTo>
                    <a:pt x="850" y="464"/>
                  </a:lnTo>
                  <a:lnTo>
                    <a:pt x="906" y="408"/>
                  </a:lnTo>
                  <a:lnTo>
                    <a:pt x="960" y="356"/>
                  </a:lnTo>
                  <a:lnTo>
                    <a:pt x="1010" y="310"/>
                  </a:lnTo>
                  <a:lnTo>
                    <a:pt x="1056" y="270"/>
                  </a:lnTo>
                  <a:lnTo>
                    <a:pt x="1096" y="236"/>
                  </a:lnTo>
                  <a:lnTo>
                    <a:pt x="1134" y="208"/>
                  </a:lnTo>
                  <a:lnTo>
                    <a:pt x="1164" y="184"/>
                  </a:lnTo>
                  <a:lnTo>
                    <a:pt x="1190" y="166"/>
                  </a:lnTo>
                  <a:lnTo>
                    <a:pt x="1208" y="154"/>
                  </a:lnTo>
                  <a:lnTo>
                    <a:pt x="1220" y="146"/>
                  </a:lnTo>
                  <a:lnTo>
                    <a:pt x="1224" y="144"/>
                  </a:lnTo>
                  <a:lnTo>
                    <a:pt x="848" y="0"/>
                  </a:lnTo>
                  <a:lnTo>
                    <a:pt x="1728" y="56"/>
                  </a:lnTo>
                  <a:lnTo>
                    <a:pt x="1824" y="480"/>
                  </a:lnTo>
                  <a:lnTo>
                    <a:pt x="1568" y="328"/>
                  </a:lnTo>
                  <a:lnTo>
                    <a:pt x="1564" y="328"/>
                  </a:lnTo>
                  <a:lnTo>
                    <a:pt x="1554" y="332"/>
                  </a:lnTo>
                  <a:lnTo>
                    <a:pt x="1538" y="338"/>
                  </a:lnTo>
                  <a:lnTo>
                    <a:pt x="1514" y="346"/>
                  </a:lnTo>
                  <a:lnTo>
                    <a:pt x="1486" y="356"/>
                  </a:lnTo>
                  <a:lnTo>
                    <a:pt x="1452" y="370"/>
                  </a:lnTo>
                  <a:lnTo>
                    <a:pt x="1412" y="388"/>
                  </a:lnTo>
                  <a:lnTo>
                    <a:pt x="1370" y="410"/>
                  </a:lnTo>
                  <a:lnTo>
                    <a:pt x="1322" y="436"/>
                  </a:lnTo>
                  <a:lnTo>
                    <a:pt x="1270" y="466"/>
                  </a:lnTo>
                  <a:lnTo>
                    <a:pt x="1216" y="500"/>
                  </a:lnTo>
                  <a:lnTo>
                    <a:pt x="1158" y="540"/>
                  </a:lnTo>
                  <a:lnTo>
                    <a:pt x="1098" y="584"/>
                  </a:lnTo>
                  <a:lnTo>
                    <a:pt x="1034" y="636"/>
                  </a:lnTo>
                  <a:lnTo>
                    <a:pt x="970" y="692"/>
                  </a:lnTo>
                  <a:lnTo>
                    <a:pt x="904" y="756"/>
                  </a:lnTo>
                  <a:lnTo>
                    <a:pt x="836" y="824"/>
                  </a:lnTo>
                  <a:lnTo>
                    <a:pt x="770" y="900"/>
                  </a:lnTo>
                  <a:lnTo>
                    <a:pt x="700" y="984"/>
                  </a:lnTo>
                  <a:lnTo>
                    <a:pt x="632" y="1076"/>
                  </a:lnTo>
                  <a:lnTo>
                    <a:pt x="566" y="1174"/>
                  </a:lnTo>
                  <a:lnTo>
                    <a:pt x="498" y="1280"/>
                  </a:lnTo>
                  <a:lnTo>
                    <a:pt x="434" y="1394"/>
                  </a:lnTo>
                  <a:lnTo>
                    <a:pt x="370" y="1518"/>
                  </a:lnTo>
                  <a:lnTo>
                    <a:pt x="308" y="1650"/>
                  </a:lnTo>
                  <a:lnTo>
                    <a:pt x="248" y="1792"/>
                  </a:lnTo>
                  <a:lnTo>
                    <a:pt x="192" y="1944"/>
                  </a:lnTo>
                  <a:lnTo>
                    <a:pt x="138" y="2104"/>
                  </a:lnTo>
                  <a:lnTo>
                    <a:pt x="88" y="2274"/>
                  </a:lnTo>
                  <a:lnTo>
                    <a:pt x="42" y="2456"/>
                  </a:lnTo>
                  <a:lnTo>
                    <a:pt x="0" y="2648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23E0970-6292-4493-998D-FC117667D50F}"/>
                </a:ext>
              </a:extLst>
            </p:cNvPr>
            <p:cNvGrpSpPr/>
            <p:nvPr/>
          </p:nvGrpSpPr>
          <p:grpSpPr>
            <a:xfrm>
              <a:off x="436579" y="5305013"/>
              <a:ext cx="4782979" cy="1079183"/>
              <a:chOff x="5151753" y="5252974"/>
              <a:chExt cx="4782979" cy="1079183"/>
            </a:xfrm>
          </p:grpSpPr>
          <p:sp>
            <p:nvSpPr>
              <p:cNvPr id="21" name="Freeform 8">
                <a:extLst>
                  <a:ext uri="{FF2B5EF4-FFF2-40B4-BE49-F238E27FC236}">
                    <a16:creationId xmlns:a16="http://schemas.microsoft.com/office/drawing/2014/main" id="{DE668969-2259-4AE8-BC8E-7EF9D5BD91A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258933" y="5252974"/>
                <a:ext cx="675799" cy="1079183"/>
              </a:xfrm>
              <a:custGeom>
                <a:avLst/>
                <a:gdLst>
                  <a:gd name="T0" fmla="*/ 308 w 308"/>
                  <a:gd name="T1" fmla="*/ 122 h 444"/>
                  <a:gd name="T2" fmla="*/ 0 w 308"/>
                  <a:gd name="T3" fmla="*/ 444 h 444"/>
                  <a:gd name="T4" fmla="*/ 0 w 308"/>
                  <a:gd name="T5" fmla="*/ 286 h 444"/>
                  <a:gd name="T6" fmla="*/ 308 w 308"/>
                  <a:gd name="T7" fmla="*/ 0 h 444"/>
                  <a:gd name="T8" fmla="*/ 308 w 308"/>
                  <a:gd name="T9" fmla="*/ 122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8" h="444">
                    <a:moveTo>
                      <a:pt x="308" y="122"/>
                    </a:moveTo>
                    <a:lnTo>
                      <a:pt x="0" y="444"/>
                    </a:lnTo>
                    <a:lnTo>
                      <a:pt x="0" y="286"/>
                    </a:lnTo>
                    <a:lnTo>
                      <a:pt x="308" y="0"/>
                    </a:lnTo>
                    <a:lnTo>
                      <a:pt x="308" y="122"/>
                    </a:lnTo>
                    <a:close/>
                  </a:path>
                </a:pathLst>
              </a:custGeom>
              <a:solidFill>
                <a:srgbClr val="DDDDDD">
                  <a:lumMod val="75000"/>
                </a:srgbClr>
              </a:solidFill>
              <a:ln>
                <a:noFill/>
              </a:ln>
              <a:ex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2" name="Freeform 9">
                <a:extLst>
                  <a:ext uri="{FF2B5EF4-FFF2-40B4-BE49-F238E27FC236}">
                    <a16:creationId xmlns:a16="http://schemas.microsoft.com/office/drawing/2014/main" id="{67ED55DB-A744-4905-B1F6-5B87D11834A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153499" y="5258213"/>
                <a:ext cx="4781233" cy="689769"/>
              </a:xfrm>
              <a:custGeom>
                <a:avLst/>
                <a:gdLst>
                  <a:gd name="T0" fmla="*/ 1872 w 2180"/>
                  <a:gd name="T1" fmla="*/ 284 h 284"/>
                  <a:gd name="T2" fmla="*/ 0 w 2180"/>
                  <a:gd name="T3" fmla="*/ 284 h 284"/>
                  <a:gd name="T4" fmla="*/ 446 w 2180"/>
                  <a:gd name="T5" fmla="*/ 0 h 284"/>
                  <a:gd name="T6" fmla="*/ 2180 w 2180"/>
                  <a:gd name="T7" fmla="*/ 0 h 284"/>
                  <a:gd name="T8" fmla="*/ 1872 w 2180"/>
                  <a:gd name="T9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80" h="284">
                    <a:moveTo>
                      <a:pt x="1872" y="284"/>
                    </a:moveTo>
                    <a:lnTo>
                      <a:pt x="0" y="284"/>
                    </a:lnTo>
                    <a:lnTo>
                      <a:pt x="446" y="0"/>
                    </a:lnTo>
                    <a:lnTo>
                      <a:pt x="2180" y="0"/>
                    </a:lnTo>
                    <a:lnTo>
                      <a:pt x="1872" y="284"/>
                    </a:lnTo>
                    <a:close/>
                  </a:path>
                </a:pathLst>
              </a:custGeom>
              <a:solidFill>
                <a:srgbClr val="DDDDDD">
                  <a:lumMod val="60000"/>
                  <a:lumOff val="40000"/>
                </a:srgbClr>
              </a:solidFill>
              <a:ln>
                <a:noFill/>
              </a:ln>
              <a:ex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3" name="Rectangle 24">
                <a:extLst>
                  <a:ext uri="{FF2B5EF4-FFF2-40B4-BE49-F238E27FC236}">
                    <a16:creationId xmlns:a16="http://schemas.microsoft.com/office/drawing/2014/main" id="{CE3B5F97-3EB3-4E5C-9E11-DE7C227D5AF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151753" y="5949728"/>
                <a:ext cx="4115912" cy="378937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i="0" u="none" strike="noStrike" kern="0" cap="none" spc="0" normalizeH="0" baseline="0" noProof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基础业务</a:t>
                </a:r>
                <a:endParaRPr kumimoji="0" lang="en-US" altLang="zh-CN" sz="200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Rectangle 33">
                <a:extLst>
                  <a:ext uri="{FF2B5EF4-FFF2-40B4-BE49-F238E27FC236}">
                    <a16:creationId xmlns:a16="http://schemas.microsoft.com/office/drawing/2014/main" id="{7DCC7974-D49E-4B64-A865-9661884D3239}"/>
                  </a:ext>
                </a:extLst>
              </p:cNvPr>
              <p:cNvSpPr/>
              <p:nvPr/>
            </p:nvSpPr>
            <p:spPr>
              <a:xfrm>
                <a:off x="6400172" y="5420389"/>
                <a:ext cx="228788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夯实传统通卡业务基础</a:t>
                </a:r>
                <a:endPara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" name="Group 12">
              <a:extLst>
                <a:ext uri="{FF2B5EF4-FFF2-40B4-BE49-F238E27FC236}">
                  <a16:creationId xmlns:a16="http://schemas.microsoft.com/office/drawing/2014/main" id="{E9207E9D-0980-4456-8CED-857958E7B53B}"/>
                </a:ext>
              </a:extLst>
            </p:cNvPr>
            <p:cNvGrpSpPr/>
            <p:nvPr/>
          </p:nvGrpSpPr>
          <p:grpSpPr>
            <a:xfrm>
              <a:off x="1407494" y="4241547"/>
              <a:ext cx="4491355" cy="1079183"/>
              <a:chOff x="6122668" y="4189508"/>
              <a:chExt cx="4491355" cy="1079183"/>
            </a:xfrm>
          </p:grpSpPr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5C48AC84-AEB7-4070-8899-EEFD2A28F8A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934731" y="4189508"/>
                <a:ext cx="672307" cy="1079183"/>
              </a:xfrm>
              <a:custGeom>
                <a:avLst/>
                <a:gdLst>
                  <a:gd name="T0" fmla="*/ 306 w 306"/>
                  <a:gd name="T1" fmla="*/ 122 h 444"/>
                  <a:gd name="T2" fmla="*/ 0 w 306"/>
                  <a:gd name="T3" fmla="*/ 444 h 444"/>
                  <a:gd name="T4" fmla="*/ 0 w 306"/>
                  <a:gd name="T5" fmla="*/ 286 h 444"/>
                  <a:gd name="T6" fmla="*/ 306 w 306"/>
                  <a:gd name="T7" fmla="*/ 0 h 444"/>
                  <a:gd name="T8" fmla="*/ 306 w 306"/>
                  <a:gd name="T9" fmla="*/ 122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6" h="444">
                    <a:moveTo>
                      <a:pt x="306" y="122"/>
                    </a:moveTo>
                    <a:lnTo>
                      <a:pt x="0" y="444"/>
                    </a:lnTo>
                    <a:lnTo>
                      <a:pt x="0" y="286"/>
                    </a:lnTo>
                    <a:lnTo>
                      <a:pt x="306" y="0"/>
                    </a:lnTo>
                    <a:lnTo>
                      <a:pt x="306" y="122"/>
                    </a:lnTo>
                    <a:close/>
                  </a:path>
                </a:pathLst>
              </a:custGeom>
              <a:solidFill>
                <a:srgbClr val="969696">
                  <a:lumMod val="75000"/>
                </a:srgbClr>
              </a:solidFill>
              <a:ln>
                <a:noFill/>
              </a:ln>
              <a:ex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8" name="Freeform 22">
                <a:extLst>
                  <a:ext uri="{FF2B5EF4-FFF2-40B4-BE49-F238E27FC236}">
                    <a16:creationId xmlns:a16="http://schemas.microsoft.com/office/drawing/2014/main" id="{07A68FBF-388C-4E21-9BCA-2B9AA02165E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122668" y="4189508"/>
                <a:ext cx="4491355" cy="695008"/>
              </a:xfrm>
              <a:custGeom>
                <a:avLst/>
                <a:gdLst>
                  <a:gd name="T0" fmla="*/ 1742 w 2048"/>
                  <a:gd name="T1" fmla="*/ 286 h 286"/>
                  <a:gd name="T2" fmla="*/ 0 w 2048"/>
                  <a:gd name="T3" fmla="*/ 286 h 286"/>
                  <a:gd name="T4" fmla="*/ 446 w 2048"/>
                  <a:gd name="T5" fmla="*/ 0 h 286"/>
                  <a:gd name="T6" fmla="*/ 2048 w 2048"/>
                  <a:gd name="T7" fmla="*/ 0 h 286"/>
                  <a:gd name="T8" fmla="*/ 1742 w 2048"/>
                  <a:gd name="T9" fmla="*/ 28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8" h="286">
                    <a:moveTo>
                      <a:pt x="1742" y="286"/>
                    </a:moveTo>
                    <a:lnTo>
                      <a:pt x="0" y="286"/>
                    </a:lnTo>
                    <a:lnTo>
                      <a:pt x="446" y="0"/>
                    </a:lnTo>
                    <a:lnTo>
                      <a:pt x="2048" y="0"/>
                    </a:lnTo>
                    <a:lnTo>
                      <a:pt x="1742" y="286"/>
                    </a:lnTo>
                    <a:close/>
                  </a:path>
                </a:pathLst>
              </a:custGeom>
              <a:solidFill>
                <a:srgbClr val="969696">
                  <a:lumMod val="60000"/>
                  <a:lumOff val="40000"/>
                </a:srgbClr>
              </a:solidFill>
              <a:ln>
                <a:noFill/>
              </a:ln>
              <a:ex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9" name="Rectangle 23">
                <a:extLst>
                  <a:ext uri="{FF2B5EF4-FFF2-40B4-BE49-F238E27FC236}">
                    <a16:creationId xmlns:a16="http://schemas.microsoft.com/office/drawing/2014/main" id="{38F98791-9C6A-4FE7-AC1D-3CDD74E3668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124414" y="4884515"/>
                <a:ext cx="3826034" cy="378937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i="0" u="none" strike="noStrike" kern="0" cap="none" spc="0" normalizeH="0" baseline="0" noProof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服务升级</a:t>
                </a:r>
                <a:endParaRPr kumimoji="0" lang="en-US" altLang="zh-CN" sz="200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Rectangle 35">
                <a:extLst>
                  <a:ext uri="{FF2B5EF4-FFF2-40B4-BE49-F238E27FC236}">
                    <a16:creationId xmlns:a16="http://schemas.microsoft.com/office/drawing/2014/main" id="{088C0F90-B26D-41B8-A984-EEBBB7FED606}"/>
                  </a:ext>
                </a:extLst>
              </p:cNvPr>
              <p:cNvSpPr/>
              <p:nvPr/>
            </p:nvSpPr>
            <p:spPr>
              <a:xfrm>
                <a:off x="6866364" y="4407234"/>
                <a:ext cx="300396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8F8F8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由传统电子钱包向移动支付转型</a:t>
                </a:r>
                <a:endPara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" name="Group 13">
              <a:extLst>
                <a:ext uri="{FF2B5EF4-FFF2-40B4-BE49-F238E27FC236}">
                  <a16:creationId xmlns:a16="http://schemas.microsoft.com/office/drawing/2014/main" id="{B4937EEF-8068-4C40-925E-362B19B0F57B}"/>
                </a:ext>
              </a:extLst>
            </p:cNvPr>
            <p:cNvGrpSpPr/>
            <p:nvPr/>
          </p:nvGrpSpPr>
          <p:grpSpPr>
            <a:xfrm>
              <a:off x="2373170" y="3181573"/>
              <a:ext cx="4210209" cy="1072198"/>
              <a:chOff x="7088344" y="3129534"/>
              <a:chExt cx="4210209" cy="1072198"/>
            </a:xfrm>
          </p:grpSpPr>
          <p:sp>
            <p:nvSpPr>
              <p:cNvPr id="13" name="Freeform 5">
                <a:extLst>
                  <a:ext uri="{FF2B5EF4-FFF2-40B4-BE49-F238E27FC236}">
                    <a16:creationId xmlns:a16="http://schemas.microsoft.com/office/drawing/2014/main" id="{3F0855A1-833B-4AFF-B086-C9E2FF58C89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0615769" y="3129534"/>
                <a:ext cx="674053" cy="1072198"/>
              </a:xfrm>
              <a:custGeom>
                <a:avLst/>
                <a:gdLst>
                  <a:gd name="T0" fmla="*/ 308 w 308"/>
                  <a:gd name="T1" fmla="*/ 120 h 442"/>
                  <a:gd name="T2" fmla="*/ 0 w 308"/>
                  <a:gd name="T3" fmla="*/ 442 h 442"/>
                  <a:gd name="T4" fmla="*/ 0 w 308"/>
                  <a:gd name="T5" fmla="*/ 286 h 442"/>
                  <a:gd name="T6" fmla="*/ 308 w 308"/>
                  <a:gd name="T7" fmla="*/ 0 h 442"/>
                  <a:gd name="T8" fmla="*/ 308 w 308"/>
                  <a:gd name="T9" fmla="*/ 120 h 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8" h="442">
                    <a:moveTo>
                      <a:pt x="308" y="120"/>
                    </a:moveTo>
                    <a:lnTo>
                      <a:pt x="0" y="442"/>
                    </a:lnTo>
                    <a:lnTo>
                      <a:pt x="0" y="286"/>
                    </a:lnTo>
                    <a:lnTo>
                      <a:pt x="308" y="0"/>
                    </a:lnTo>
                    <a:lnTo>
                      <a:pt x="308" y="120"/>
                    </a:lnTo>
                    <a:close/>
                  </a:path>
                </a:pathLst>
              </a:custGeom>
              <a:solidFill>
                <a:srgbClr val="808080">
                  <a:lumMod val="75000"/>
                </a:srgbClr>
              </a:solidFill>
              <a:ln>
                <a:noFill/>
              </a:ln>
              <a:ex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4" name="Freeform 6">
                <a:extLst>
                  <a:ext uri="{FF2B5EF4-FFF2-40B4-BE49-F238E27FC236}">
                    <a16:creationId xmlns:a16="http://schemas.microsoft.com/office/drawing/2014/main" id="{53CC24AD-2195-4079-A764-12590AA6DFA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088344" y="3129534"/>
                <a:ext cx="4210209" cy="688023"/>
              </a:xfrm>
              <a:custGeom>
                <a:avLst/>
                <a:gdLst>
                  <a:gd name="T0" fmla="*/ 1612 w 1920"/>
                  <a:gd name="T1" fmla="*/ 284 h 284"/>
                  <a:gd name="T2" fmla="*/ 0 w 1920"/>
                  <a:gd name="T3" fmla="*/ 284 h 284"/>
                  <a:gd name="T4" fmla="*/ 446 w 1920"/>
                  <a:gd name="T5" fmla="*/ 0 h 284"/>
                  <a:gd name="T6" fmla="*/ 1920 w 1920"/>
                  <a:gd name="T7" fmla="*/ 0 h 284"/>
                  <a:gd name="T8" fmla="*/ 1612 w 1920"/>
                  <a:gd name="T9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0" h="284">
                    <a:moveTo>
                      <a:pt x="1612" y="284"/>
                    </a:moveTo>
                    <a:lnTo>
                      <a:pt x="0" y="284"/>
                    </a:lnTo>
                    <a:lnTo>
                      <a:pt x="446" y="0"/>
                    </a:lnTo>
                    <a:lnTo>
                      <a:pt x="1920" y="0"/>
                    </a:lnTo>
                    <a:lnTo>
                      <a:pt x="1612" y="284"/>
                    </a:lnTo>
                    <a:close/>
                  </a:path>
                </a:pathLst>
              </a:custGeom>
              <a:solidFill>
                <a:srgbClr val="808080">
                  <a:lumMod val="60000"/>
                  <a:lumOff val="40000"/>
                </a:srgbClr>
              </a:solidFill>
              <a:ln>
                <a:noFill/>
              </a:ln>
              <a:ex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5" name="Rectangle 21">
                <a:extLst>
                  <a:ext uri="{FF2B5EF4-FFF2-40B4-BE49-F238E27FC236}">
                    <a16:creationId xmlns:a16="http://schemas.microsoft.com/office/drawing/2014/main" id="{77BA5FFB-BBF1-46DA-8DF4-B926C03FA78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090091" y="3817556"/>
                <a:ext cx="3532664" cy="380683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i="0" u="none" strike="noStrike" kern="0" cap="none" spc="0" normalizeH="0" baseline="0" noProof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增值业务</a:t>
                </a:r>
                <a:endParaRPr kumimoji="0" lang="en-US" altLang="zh-CN" sz="200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Rectangle 36">
                <a:extLst>
                  <a:ext uri="{FF2B5EF4-FFF2-40B4-BE49-F238E27FC236}">
                    <a16:creationId xmlns:a16="http://schemas.microsoft.com/office/drawing/2014/main" id="{7D61DB18-1EEA-4F01-A381-C689A1280C7B}"/>
                  </a:ext>
                </a:extLst>
              </p:cNvPr>
              <p:cNvSpPr/>
              <p:nvPr/>
            </p:nvSpPr>
            <p:spPr>
              <a:xfrm>
                <a:off x="7636517" y="3316619"/>
                <a:ext cx="311386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8F8F8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探索与新的服务相匹配的新模式</a:t>
                </a:r>
                <a:endPara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" name="Group 14">
              <a:extLst>
                <a:ext uri="{FF2B5EF4-FFF2-40B4-BE49-F238E27FC236}">
                  <a16:creationId xmlns:a16="http://schemas.microsoft.com/office/drawing/2014/main" id="{ACA726DC-DA2C-4E3C-B2AF-4DACB962457A}"/>
                </a:ext>
              </a:extLst>
            </p:cNvPr>
            <p:cNvGrpSpPr/>
            <p:nvPr/>
          </p:nvGrpSpPr>
          <p:grpSpPr>
            <a:xfrm>
              <a:off x="3345832" y="2109375"/>
              <a:ext cx="3916839" cy="1079183"/>
              <a:chOff x="8061006" y="2057336"/>
              <a:chExt cx="3916839" cy="1079183"/>
            </a:xfrm>
          </p:grpSpPr>
          <p:sp>
            <p:nvSpPr>
              <p:cNvPr id="9" name="Freeform 3">
                <a:extLst>
                  <a:ext uri="{FF2B5EF4-FFF2-40B4-BE49-F238E27FC236}">
                    <a16:creationId xmlns:a16="http://schemas.microsoft.com/office/drawing/2014/main" id="{9E690108-8821-4E29-A90C-65EF27D8FB35}"/>
                  </a:ext>
                </a:extLst>
              </p:cNvPr>
              <p:cNvSpPr>
                <a:spLocks/>
              </p:cNvSpPr>
              <p:nvPr/>
            </p:nvSpPr>
            <p:spPr bwMode="invGray">
              <a:xfrm>
                <a:off x="11295061" y="2057336"/>
                <a:ext cx="675799" cy="1079183"/>
              </a:xfrm>
              <a:custGeom>
                <a:avLst/>
                <a:gdLst>
                  <a:gd name="T0" fmla="*/ 308 w 308"/>
                  <a:gd name="T1" fmla="*/ 120 h 444"/>
                  <a:gd name="T2" fmla="*/ 0 w 308"/>
                  <a:gd name="T3" fmla="*/ 444 h 444"/>
                  <a:gd name="T4" fmla="*/ 0 w 308"/>
                  <a:gd name="T5" fmla="*/ 286 h 444"/>
                  <a:gd name="T6" fmla="*/ 308 w 308"/>
                  <a:gd name="T7" fmla="*/ 0 h 444"/>
                  <a:gd name="T8" fmla="*/ 308 w 308"/>
                  <a:gd name="T9" fmla="*/ 120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8" h="444">
                    <a:moveTo>
                      <a:pt x="308" y="120"/>
                    </a:moveTo>
                    <a:lnTo>
                      <a:pt x="0" y="444"/>
                    </a:lnTo>
                    <a:lnTo>
                      <a:pt x="0" y="286"/>
                    </a:lnTo>
                    <a:lnTo>
                      <a:pt x="308" y="0"/>
                    </a:lnTo>
                    <a:lnTo>
                      <a:pt x="308" y="120"/>
                    </a:lnTo>
                    <a:close/>
                  </a:path>
                </a:pathLst>
              </a:custGeom>
              <a:solidFill>
                <a:srgbClr val="5F5F5F">
                  <a:lumMod val="75000"/>
                </a:srgbClr>
              </a:solidFill>
              <a:ln>
                <a:noFill/>
              </a:ln>
              <a:ex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DCFE7DC5-19A1-453E-89D7-2E23AA7B252D}"/>
                  </a:ext>
                </a:extLst>
              </p:cNvPr>
              <p:cNvSpPr>
                <a:spLocks/>
              </p:cNvSpPr>
              <p:nvPr/>
            </p:nvSpPr>
            <p:spPr bwMode="invGray">
              <a:xfrm>
                <a:off x="8061006" y="2057336"/>
                <a:ext cx="3916839" cy="689769"/>
              </a:xfrm>
              <a:custGeom>
                <a:avLst/>
                <a:gdLst>
                  <a:gd name="T0" fmla="*/ 1478 w 1786"/>
                  <a:gd name="T1" fmla="*/ 284 h 284"/>
                  <a:gd name="T2" fmla="*/ 0 w 1786"/>
                  <a:gd name="T3" fmla="*/ 284 h 284"/>
                  <a:gd name="T4" fmla="*/ 446 w 1786"/>
                  <a:gd name="T5" fmla="*/ 0 h 284"/>
                  <a:gd name="T6" fmla="*/ 1786 w 1786"/>
                  <a:gd name="T7" fmla="*/ 0 h 284"/>
                  <a:gd name="T8" fmla="*/ 1478 w 1786"/>
                  <a:gd name="T9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86" h="284">
                    <a:moveTo>
                      <a:pt x="1478" y="284"/>
                    </a:moveTo>
                    <a:lnTo>
                      <a:pt x="0" y="284"/>
                    </a:lnTo>
                    <a:lnTo>
                      <a:pt x="446" y="0"/>
                    </a:lnTo>
                    <a:lnTo>
                      <a:pt x="1786" y="0"/>
                    </a:lnTo>
                    <a:lnTo>
                      <a:pt x="1478" y="284"/>
                    </a:lnTo>
                    <a:close/>
                  </a:path>
                </a:pathLst>
              </a:custGeom>
              <a:solidFill>
                <a:srgbClr val="5F5F5F">
                  <a:lumMod val="60000"/>
                  <a:lumOff val="40000"/>
                </a:srgbClr>
              </a:solidFill>
              <a:ln>
                <a:noFill/>
              </a:ln>
              <a:ex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1" name="Rectangle 20">
                <a:extLst>
                  <a:ext uri="{FF2B5EF4-FFF2-40B4-BE49-F238E27FC236}">
                    <a16:creationId xmlns:a16="http://schemas.microsoft.com/office/drawing/2014/main" id="{36E00822-7F93-406B-BCDF-610BF8AFA24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8067991" y="2747105"/>
                <a:ext cx="3242787" cy="387668"/>
              </a:xfrm>
              <a:prstGeom prst="rect">
                <a:avLst/>
              </a:prstGeom>
              <a:solidFill>
                <a:srgbClr val="5F5F5F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i="0" u="none" strike="noStrike" kern="0" cap="none" spc="0" normalizeH="0" baseline="0" noProof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生态服务</a:t>
                </a:r>
                <a:endParaRPr kumimoji="0" lang="en-US" altLang="zh-CN" sz="200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Rectangle 53">
                <a:extLst>
                  <a:ext uri="{FF2B5EF4-FFF2-40B4-BE49-F238E27FC236}">
                    <a16:creationId xmlns:a16="http://schemas.microsoft.com/office/drawing/2014/main" id="{EE773AD9-F532-4C7D-BF3B-1BE657064F66}"/>
                  </a:ext>
                </a:extLst>
              </p:cNvPr>
              <p:cNvSpPr/>
              <p:nvPr/>
            </p:nvSpPr>
            <p:spPr>
              <a:xfrm>
                <a:off x="8875482" y="2220031"/>
                <a:ext cx="228788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8F8F8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完成企业全业态转型</a:t>
                </a:r>
                <a:r>
                  <a:rPr kumimoji="0" lang="en-GB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8F8F8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</p:txBody>
          </p:sp>
        </p:grpSp>
      </p:grpSp>
      <p:sp>
        <p:nvSpPr>
          <p:cNvPr id="25" name="Rectangle 145">
            <a:extLst>
              <a:ext uri="{FF2B5EF4-FFF2-40B4-BE49-F238E27FC236}">
                <a16:creationId xmlns:a16="http://schemas.microsoft.com/office/drawing/2014/main" id="{3FB2533D-7403-4396-8544-DDB8A445B33D}"/>
              </a:ext>
            </a:extLst>
          </p:cNvPr>
          <p:cNvSpPr/>
          <p:nvPr/>
        </p:nvSpPr>
        <p:spPr>
          <a:xfrm>
            <a:off x="4655840" y="5290909"/>
            <a:ext cx="46076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建设基础的业务平台，实现卡片的发放与管理、与巴士</a:t>
            </a:r>
            <a:r>
              <a:rPr lang="en-US" altLang="zh-CN" sz="1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地铁等商户的清结算。</a:t>
            </a:r>
            <a:endParaRPr lang="en-US" altLang="zh-CN" sz="14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Rectangle 145">
            <a:extLst>
              <a:ext uri="{FF2B5EF4-FFF2-40B4-BE49-F238E27FC236}">
                <a16:creationId xmlns:a16="http://schemas.microsoft.com/office/drawing/2014/main" id="{057B7D57-4519-4AFF-A68E-6A7B5B4A1E86}"/>
              </a:ext>
            </a:extLst>
          </p:cNvPr>
          <p:cNvSpPr/>
          <p:nvPr/>
        </p:nvSpPr>
        <p:spPr>
          <a:xfrm>
            <a:off x="5375920" y="3854529"/>
            <a:ext cx="4607652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从传统卡向移动支付升级，如：空发卡，二维码；</a:t>
            </a:r>
            <a:endParaRPr lang="en-US" altLang="zh-CN" sz="14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建立后台主账户，将“死钱包”变为“活账户”；</a:t>
            </a:r>
            <a:endParaRPr lang="en-US" altLang="zh-CN" sz="14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将“持卡人”转化为真正的“用户”。</a:t>
            </a:r>
            <a:endParaRPr lang="en-US" altLang="zh-CN" sz="14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Rectangle 145">
            <a:extLst>
              <a:ext uri="{FF2B5EF4-FFF2-40B4-BE49-F238E27FC236}">
                <a16:creationId xmlns:a16="http://schemas.microsoft.com/office/drawing/2014/main" id="{B29023BF-C3B8-4AC6-B20B-2BD8CEAFDF1A}"/>
              </a:ext>
            </a:extLst>
          </p:cNvPr>
          <p:cNvSpPr/>
          <p:nvPr/>
        </p:nvSpPr>
        <p:spPr>
          <a:xfrm>
            <a:off x="6096000" y="3102319"/>
            <a:ext cx="46805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接入更多的生活服务和公共服务；</a:t>
            </a:r>
            <a:endParaRPr lang="en-US" altLang="zh-CN" sz="14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打造本地化服务门户，增加用户数、粘性和打开频次。</a:t>
            </a:r>
            <a:endParaRPr lang="en-US" altLang="zh-CN" sz="14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Rectangle 145">
            <a:extLst>
              <a:ext uri="{FF2B5EF4-FFF2-40B4-BE49-F238E27FC236}">
                <a16:creationId xmlns:a16="http://schemas.microsoft.com/office/drawing/2014/main" id="{A1CC56EF-D385-45E5-8031-7F34F80EF827}"/>
              </a:ext>
            </a:extLst>
          </p:cNvPr>
          <p:cNvSpPr/>
          <p:nvPr/>
        </p:nvSpPr>
        <p:spPr>
          <a:xfrm>
            <a:off x="6600056" y="2047556"/>
            <a:ext cx="41375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引入更丰富的第三方服务，建立自生长的生态；</a:t>
            </a:r>
            <a:endParaRPr lang="en-US" altLang="zh-CN" sz="14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全面流量变现，如：金融、广告、卡券</a:t>
            </a:r>
            <a:r>
              <a:rPr lang="en-US" altLang="zh-CN" sz="1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A3780D2C-7759-4917-B8C9-080ED1040D0F}"/>
              </a:ext>
            </a:extLst>
          </p:cNvPr>
          <p:cNvCxnSpPr/>
          <p:nvPr/>
        </p:nvCxnSpPr>
        <p:spPr>
          <a:xfrm>
            <a:off x="6617970" y="2795325"/>
            <a:ext cx="4743450" cy="0"/>
          </a:xfrm>
          <a:prstGeom prst="line">
            <a:avLst/>
          </a:prstGeom>
          <a:noFill/>
          <a:ln w="6350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BB8CA3BD-6A75-4902-B07D-CD3F999AC213}"/>
              </a:ext>
            </a:extLst>
          </p:cNvPr>
          <p:cNvCxnSpPr/>
          <p:nvPr/>
        </p:nvCxnSpPr>
        <p:spPr>
          <a:xfrm>
            <a:off x="5875020" y="3844859"/>
            <a:ext cx="5052060" cy="0"/>
          </a:xfrm>
          <a:prstGeom prst="line">
            <a:avLst/>
          </a:prstGeom>
          <a:noFill/>
          <a:ln w="6350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519B11A8-8499-4008-BEAB-2715DADFEFD1}"/>
              </a:ext>
            </a:extLst>
          </p:cNvPr>
          <p:cNvCxnSpPr/>
          <p:nvPr/>
        </p:nvCxnSpPr>
        <p:spPr>
          <a:xfrm>
            <a:off x="5257800" y="4935046"/>
            <a:ext cx="4960620" cy="0"/>
          </a:xfrm>
          <a:prstGeom prst="line">
            <a:avLst/>
          </a:prstGeom>
          <a:noFill/>
          <a:ln w="6350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A8B25774-0368-43A4-A1CF-0E2279080A6D}"/>
              </a:ext>
            </a:extLst>
          </p:cNvPr>
          <p:cNvCxnSpPr/>
          <p:nvPr/>
        </p:nvCxnSpPr>
        <p:spPr>
          <a:xfrm>
            <a:off x="4561682" y="6010737"/>
            <a:ext cx="5028088" cy="0"/>
          </a:xfrm>
          <a:prstGeom prst="line">
            <a:avLst/>
          </a:prstGeom>
          <a:noFill/>
          <a:ln w="6350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31809549-53ED-4D50-9FC2-24C60E3BEB60}"/>
              </a:ext>
            </a:extLst>
          </p:cNvPr>
          <p:cNvSpPr txBox="1"/>
          <p:nvPr/>
        </p:nvSpPr>
        <p:spPr>
          <a:xfrm>
            <a:off x="9124590" y="5641405"/>
            <a:ext cx="1337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rgbClr val="FF6600"/>
                </a:solidFill>
                <a:latin typeface="等线" panose="020F0502020204030204"/>
                <a:ea typeface="等线" panose="02010600030101010101" pitchFamily="2" charset="-122"/>
              </a:rPr>
              <a:t>Step.0</a:t>
            </a:r>
            <a:endParaRPr lang="zh-CN" altLang="en-US" b="1" dirty="0">
              <a:solidFill>
                <a:srgbClr val="FF6600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92AD642-4346-43CE-8CAB-2265AC998CD6}"/>
              </a:ext>
            </a:extLst>
          </p:cNvPr>
          <p:cNvSpPr txBox="1"/>
          <p:nvPr/>
        </p:nvSpPr>
        <p:spPr>
          <a:xfrm>
            <a:off x="9770765" y="4525061"/>
            <a:ext cx="1337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rgbClr val="FF6600"/>
                </a:solidFill>
                <a:latin typeface="等线" panose="020F0502020204030204"/>
                <a:ea typeface="等线" panose="02010600030101010101" pitchFamily="2" charset="-122"/>
              </a:rPr>
              <a:t>Step.1</a:t>
            </a:r>
            <a:endParaRPr lang="zh-CN" altLang="en-US" b="1" dirty="0">
              <a:solidFill>
                <a:srgbClr val="FF6600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EF40833-9B05-4AF7-9FD0-71F4CBFFD6AF}"/>
              </a:ext>
            </a:extLst>
          </p:cNvPr>
          <p:cNvSpPr txBox="1"/>
          <p:nvPr/>
        </p:nvSpPr>
        <p:spPr>
          <a:xfrm>
            <a:off x="10495507" y="3449894"/>
            <a:ext cx="1337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rgbClr val="FF6600"/>
                </a:solidFill>
                <a:latin typeface="等线" panose="020F0502020204030204"/>
                <a:ea typeface="等线" panose="02010600030101010101" pitchFamily="2" charset="-122"/>
              </a:rPr>
              <a:t>Step.2</a:t>
            </a:r>
            <a:endParaRPr lang="zh-CN" altLang="en-US" b="1" dirty="0">
              <a:solidFill>
                <a:srgbClr val="FF6600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A0EE6B0-A7B0-4D4A-9E67-5B357BB6787B}"/>
              </a:ext>
            </a:extLst>
          </p:cNvPr>
          <p:cNvSpPr txBox="1"/>
          <p:nvPr/>
        </p:nvSpPr>
        <p:spPr>
          <a:xfrm>
            <a:off x="10881360" y="2418960"/>
            <a:ext cx="1154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rgbClr val="FF6600"/>
                </a:solidFill>
                <a:latin typeface="等线" panose="020F0502020204030204"/>
                <a:ea typeface="等线" panose="02010600030101010101" pitchFamily="2" charset="-122"/>
              </a:rPr>
              <a:t>Step.3</a:t>
            </a:r>
            <a:endParaRPr lang="zh-CN" altLang="en-US" b="1" dirty="0">
              <a:solidFill>
                <a:srgbClr val="FF6600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2C783F62-D31D-41C1-8AB3-8322573C1D50}"/>
              </a:ext>
            </a:extLst>
          </p:cNvPr>
          <p:cNvSpPr txBox="1">
            <a:spLocks/>
          </p:cNvSpPr>
          <p:nvPr/>
        </p:nvSpPr>
        <p:spPr>
          <a:xfrm>
            <a:off x="907774" y="177008"/>
            <a:ext cx="10515600" cy="69763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rPr>
              <a:t>快速迭代与升级</a:t>
            </a:r>
            <a:endParaRPr 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392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C642D72-B16E-4DF9-A290-10ECD18D1D0E}"/>
              </a:ext>
            </a:extLst>
          </p:cNvPr>
          <p:cNvSpPr txBox="1">
            <a:spLocks/>
          </p:cNvSpPr>
          <p:nvPr/>
        </p:nvSpPr>
        <p:spPr>
          <a:xfrm>
            <a:off x="907774" y="177008"/>
            <a:ext cx="10515600" cy="69763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rPr>
              <a:t>用户共享</a:t>
            </a:r>
            <a:endParaRPr 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918F9459-31D0-4B21-9E05-E4F68FC25645}"/>
              </a:ext>
            </a:extLst>
          </p:cNvPr>
          <p:cNvGrpSpPr/>
          <p:nvPr/>
        </p:nvGrpSpPr>
        <p:grpSpPr>
          <a:xfrm>
            <a:off x="907774" y="4605388"/>
            <a:ext cx="3332061" cy="751227"/>
            <a:chOff x="581244" y="939950"/>
            <a:chExt cx="3332061" cy="751227"/>
          </a:xfrm>
        </p:grpSpPr>
        <p:sp>
          <p:nvSpPr>
            <p:cNvPr id="79" name="圆角矩形 40">
              <a:extLst>
                <a:ext uri="{FF2B5EF4-FFF2-40B4-BE49-F238E27FC236}">
                  <a16:creationId xmlns:a16="http://schemas.microsoft.com/office/drawing/2014/main" id="{C9236BB8-E228-46F6-ACD3-453601BEF8AA}"/>
                </a:ext>
              </a:extLst>
            </p:cNvPr>
            <p:cNvSpPr/>
            <p:nvPr/>
          </p:nvSpPr>
          <p:spPr>
            <a:xfrm>
              <a:off x="600937" y="939950"/>
              <a:ext cx="3312368" cy="751227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DCE7D843-884B-4693-B4ED-7B3F6C086D22}"/>
                </a:ext>
              </a:extLst>
            </p:cNvPr>
            <p:cNvSpPr/>
            <p:nvPr/>
          </p:nvSpPr>
          <p:spPr>
            <a:xfrm>
              <a:off x="581244" y="1115508"/>
              <a:ext cx="330497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企业已有的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</a:t>
              </a:r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48A2BE41-754B-4372-ADB1-630E3CDA028D}"/>
              </a:ext>
            </a:extLst>
          </p:cNvPr>
          <p:cNvGrpSpPr/>
          <p:nvPr/>
        </p:nvGrpSpPr>
        <p:grpSpPr>
          <a:xfrm>
            <a:off x="8197125" y="4605389"/>
            <a:ext cx="3332061" cy="751227"/>
            <a:chOff x="581244" y="939950"/>
            <a:chExt cx="3332061" cy="751227"/>
          </a:xfrm>
        </p:grpSpPr>
        <p:sp>
          <p:nvSpPr>
            <p:cNvPr id="89" name="圆角矩形 40">
              <a:extLst>
                <a:ext uri="{FF2B5EF4-FFF2-40B4-BE49-F238E27FC236}">
                  <a16:creationId xmlns:a16="http://schemas.microsoft.com/office/drawing/2014/main" id="{74D61657-8FAF-4248-90F8-7A97A2CD82A1}"/>
                </a:ext>
              </a:extLst>
            </p:cNvPr>
            <p:cNvSpPr/>
            <p:nvPr/>
          </p:nvSpPr>
          <p:spPr>
            <a:xfrm>
              <a:off x="600937" y="939950"/>
              <a:ext cx="3312368" cy="751227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DCCF9051-30BA-48A5-A940-0F3AF2F72A63}"/>
                </a:ext>
              </a:extLst>
            </p:cNvPr>
            <p:cNvSpPr/>
            <p:nvPr/>
          </p:nvSpPr>
          <p:spPr>
            <a:xfrm>
              <a:off x="581244" y="1115508"/>
              <a:ext cx="330497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平安已有的用户账户</a:t>
              </a:r>
            </a:p>
          </p:txBody>
        </p:sp>
      </p:grp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FD4D3175-02E7-40F2-994D-1A0A1AF3A2B7}"/>
              </a:ext>
            </a:extLst>
          </p:cNvPr>
          <p:cNvCxnSpPr>
            <a:stCxn id="79" idx="3"/>
            <a:endCxn id="89" idx="1"/>
          </p:cNvCxnSpPr>
          <p:nvPr/>
        </p:nvCxnSpPr>
        <p:spPr>
          <a:xfrm>
            <a:off x="4239835" y="4981002"/>
            <a:ext cx="397698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>
            <a:extLst>
              <a:ext uri="{FF2B5EF4-FFF2-40B4-BE49-F238E27FC236}">
                <a16:creationId xmlns:a16="http://schemas.microsoft.com/office/drawing/2014/main" id="{AE59A467-0AFF-49B2-9BB0-8517B824E00D}"/>
              </a:ext>
            </a:extLst>
          </p:cNvPr>
          <p:cNvSpPr/>
          <p:nvPr/>
        </p:nvSpPr>
        <p:spPr>
          <a:xfrm>
            <a:off x="5477090" y="4526818"/>
            <a:ext cx="15024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联合共享</a:t>
            </a: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CBFE2393-04A8-4D2F-B358-D494587E4C15}"/>
              </a:ext>
            </a:extLst>
          </p:cNvPr>
          <p:cNvSpPr/>
          <p:nvPr/>
        </p:nvSpPr>
        <p:spPr>
          <a:xfrm>
            <a:off x="2213734" y="2107447"/>
            <a:ext cx="8029184" cy="1308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联合平安的优势用户账户资源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双方用户信息共享，共同构建用户的账户模型</a:t>
            </a:r>
          </a:p>
        </p:txBody>
      </p:sp>
    </p:spTree>
    <p:extLst>
      <p:ext uri="{BB962C8B-B14F-4D97-AF65-F5344CB8AC3E}">
        <p14:creationId xmlns:p14="http://schemas.microsoft.com/office/powerpoint/2010/main" val="2674306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18524D60-94B5-47DE-9406-698B9DB49004}"/>
              </a:ext>
            </a:extLst>
          </p:cNvPr>
          <p:cNvGrpSpPr/>
          <p:nvPr/>
        </p:nvGrpSpPr>
        <p:grpSpPr>
          <a:xfrm>
            <a:off x="2138103" y="1328717"/>
            <a:ext cx="7915795" cy="5004482"/>
            <a:chOff x="1524475" y="1328717"/>
            <a:chExt cx="7915795" cy="5004482"/>
          </a:xfrm>
        </p:grpSpPr>
        <p:sp>
          <p:nvSpPr>
            <p:cNvPr id="6" name="圆角矩形 5"/>
            <p:cNvSpPr/>
            <p:nvPr/>
          </p:nvSpPr>
          <p:spPr>
            <a:xfrm>
              <a:off x="2110357" y="1455967"/>
              <a:ext cx="1610374" cy="400446"/>
            </a:xfrm>
            <a:prstGeom prst="roundRect">
              <a:avLst>
                <a:gd name="adj" fmla="val 5543"/>
              </a:avLst>
            </a:prstGeom>
            <a:solidFill>
              <a:srgbClr val="00B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留存客户资金</a:t>
              </a: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3980283" y="1455967"/>
              <a:ext cx="1610374" cy="400446"/>
            </a:xfrm>
            <a:prstGeom prst="roundRect">
              <a:avLst>
                <a:gd name="adj" fmla="val 5543"/>
              </a:avLst>
            </a:prstGeom>
            <a:solidFill>
              <a:srgbClr val="00B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余额便捷支付</a:t>
              </a: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5850209" y="1455967"/>
              <a:ext cx="1610374" cy="400446"/>
            </a:xfrm>
            <a:prstGeom prst="roundRect">
              <a:avLst>
                <a:gd name="adj" fmla="val 5543"/>
              </a:avLst>
            </a:prstGeom>
            <a:solidFill>
              <a:srgbClr val="00B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资产自动增值</a:t>
              </a: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7720135" y="1455967"/>
              <a:ext cx="1610374" cy="400446"/>
            </a:xfrm>
            <a:prstGeom prst="roundRect">
              <a:avLst>
                <a:gd name="adj" fmla="val 5543"/>
              </a:avLst>
            </a:prstGeom>
            <a:solidFill>
              <a:srgbClr val="00B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符合监管要求</a:t>
              </a: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1996980" y="2431072"/>
              <a:ext cx="7438757" cy="64478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2110357" y="2591916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00B0F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智能钱包</a:t>
              </a: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3574714" y="2591916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00B0F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消费支付</a:t>
              </a: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6503428" y="2591916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00B0F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投资理财</a:t>
              </a: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7967785" y="2591916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00B0F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投保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\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理赔</a:t>
              </a: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1996063" y="3551286"/>
              <a:ext cx="7439674" cy="168342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2110357" y="4675345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FF66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银行账户</a:t>
              </a: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3574714" y="4675345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FF66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基金账户</a:t>
              </a: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5039071" y="4675345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FF66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支付账户</a:t>
              </a: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7967785" y="4675345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FF66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积分账户</a:t>
              </a:r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5041648" y="3722845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FF66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主账户</a:t>
              </a: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3574714" y="5814018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6800" rIns="0"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支付宝</a:t>
              </a: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7967785" y="5814018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大华基金</a:t>
              </a: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5039071" y="5814018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平安银行</a:t>
              </a: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6503428" y="5814018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平安保险</a:t>
              </a: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6503428" y="4675345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FF66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保险账户</a:t>
              </a:r>
            </a:p>
          </p:txBody>
        </p:sp>
        <p:cxnSp>
          <p:nvCxnSpPr>
            <p:cNvPr id="26" name="直接箭头连接符 25"/>
            <p:cNvCxnSpPr>
              <a:stCxn id="20" idx="2"/>
              <a:endCxn id="16" idx="0"/>
            </p:cNvCxnSpPr>
            <p:nvPr/>
          </p:nvCxnSpPr>
          <p:spPr>
            <a:xfrm flipH="1">
              <a:off x="2791719" y="4123291"/>
              <a:ext cx="2931291" cy="55205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>
              <a:stCxn id="20" idx="2"/>
              <a:endCxn id="17" idx="0"/>
            </p:cNvCxnSpPr>
            <p:nvPr/>
          </p:nvCxnSpPr>
          <p:spPr>
            <a:xfrm flipH="1">
              <a:off x="4256076" y="4123291"/>
              <a:ext cx="1466934" cy="55205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>
              <a:stCxn id="20" idx="2"/>
              <a:endCxn id="18" idx="0"/>
            </p:cNvCxnSpPr>
            <p:nvPr/>
          </p:nvCxnSpPr>
          <p:spPr>
            <a:xfrm flipH="1">
              <a:off x="5720433" y="4123291"/>
              <a:ext cx="2577" cy="55205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>
              <a:stCxn id="20" idx="2"/>
              <a:endCxn id="19" idx="0"/>
            </p:cNvCxnSpPr>
            <p:nvPr/>
          </p:nvCxnSpPr>
          <p:spPr>
            <a:xfrm>
              <a:off x="5723010" y="4123291"/>
              <a:ext cx="2926137" cy="55205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>
              <a:stCxn id="20" idx="2"/>
              <a:endCxn id="25" idx="0"/>
            </p:cNvCxnSpPr>
            <p:nvPr/>
          </p:nvCxnSpPr>
          <p:spPr>
            <a:xfrm>
              <a:off x="5723010" y="4123291"/>
              <a:ext cx="1461780" cy="55205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圆角矩形 30"/>
            <p:cNvSpPr/>
            <p:nvPr/>
          </p:nvSpPr>
          <p:spPr>
            <a:xfrm>
              <a:off x="5039071" y="2591916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00B0F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身份认证</a:t>
              </a:r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2000596" y="5688416"/>
              <a:ext cx="7439674" cy="64478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2110357" y="5814018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壹钱包</a:t>
              </a:r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2001513" y="1329100"/>
              <a:ext cx="7438757" cy="64440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上箭头 4"/>
            <p:cNvSpPr/>
            <p:nvPr/>
          </p:nvSpPr>
          <p:spPr>
            <a:xfrm>
              <a:off x="5478575" y="5234709"/>
              <a:ext cx="484632" cy="453707"/>
            </a:xfrm>
            <a:prstGeom prst="upArrow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上箭头 36"/>
            <p:cNvSpPr/>
            <p:nvPr/>
          </p:nvSpPr>
          <p:spPr>
            <a:xfrm>
              <a:off x="5473584" y="3097579"/>
              <a:ext cx="484632" cy="453707"/>
            </a:xfrm>
            <a:prstGeom prst="upArrow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上箭头 37"/>
            <p:cNvSpPr/>
            <p:nvPr/>
          </p:nvSpPr>
          <p:spPr>
            <a:xfrm>
              <a:off x="5473584" y="1980643"/>
              <a:ext cx="484632" cy="453707"/>
            </a:xfrm>
            <a:prstGeom prst="upArrow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531088" y="5688416"/>
              <a:ext cx="464975" cy="644783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资源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1536538" y="3549909"/>
              <a:ext cx="464975" cy="1684800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账户体系</a:t>
              </a:r>
            </a:p>
          </p:txBody>
        </p:sp>
        <p:sp>
          <p:nvSpPr>
            <p:cNvPr id="50" name="矩形 49"/>
            <p:cNvSpPr/>
            <p:nvPr/>
          </p:nvSpPr>
          <p:spPr>
            <a:xfrm>
              <a:off x="1531087" y="2431072"/>
              <a:ext cx="464975" cy="644783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场景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1524475" y="1328717"/>
              <a:ext cx="464975" cy="644783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价值</a:t>
              </a:r>
            </a:p>
          </p:txBody>
        </p:sp>
      </p:grpSp>
      <p:sp>
        <p:nvSpPr>
          <p:cNvPr id="41" name="Title 1">
            <a:extLst>
              <a:ext uri="{FF2B5EF4-FFF2-40B4-BE49-F238E27FC236}">
                <a16:creationId xmlns:a16="http://schemas.microsoft.com/office/drawing/2014/main" id="{5EAA0BF1-FE86-4309-B515-7270E5F6E9FB}"/>
              </a:ext>
            </a:extLst>
          </p:cNvPr>
          <p:cNvSpPr txBox="1">
            <a:spLocks/>
          </p:cNvSpPr>
          <p:nvPr/>
        </p:nvSpPr>
        <p:spPr>
          <a:xfrm>
            <a:off x="907774" y="177008"/>
            <a:ext cx="10515600" cy="69763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rPr>
              <a:t>平安用户账户的输出能力</a:t>
            </a:r>
            <a:endParaRPr 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5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DCEE800-2979-41F6-94A1-0ABEE367543D}"/>
              </a:ext>
            </a:extLst>
          </p:cNvPr>
          <p:cNvSpPr txBox="1"/>
          <p:nvPr/>
        </p:nvSpPr>
        <p:spPr>
          <a:xfrm>
            <a:off x="7118103" y="3385019"/>
            <a:ext cx="2369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智慧城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B51785B-C1B5-4D57-BD97-F6C8394B66D4}"/>
              </a:ext>
            </a:extLst>
          </p:cNvPr>
          <p:cNvGrpSpPr/>
          <p:nvPr/>
        </p:nvGrpSpPr>
        <p:grpSpPr>
          <a:xfrm>
            <a:off x="2640587" y="2307091"/>
            <a:ext cx="6910825" cy="1468041"/>
            <a:chOff x="2640587" y="2307091"/>
            <a:chExt cx="6910825" cy="1468041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D0787BE-FBEB-4A36-92A3-4941DE746A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1499"/>
            <a:stretch/>
          </p:blipFill>
          <p:spPr>
            <a:xfrm>
              <a:off x="2640587" y="2307091"/>
              <a:ext cx="6910825" cy="673823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EA7DA13-7EF7-4704-A27F-8EC1921577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934" r="55385"/>
            <a:stretch/>
          </p:blipFill>
          <p:spPr>
            <a:xfrm>
              <a:off x="4034805" y="3405800"/>
              <a:ext cx="3083299" cy="369332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DA76811C-AA5E-49CF-87A2-271F7D362B9B}"/>
              </a:ext>
            </a:extLst>
          </p:cNvPr>
          <p:cNvSpPr txBox="1"/>
          <p:nvPr/>
        </p:nvSpPr>
        <p:spPr>
          <a:xfrm>
            <a:off x="7118103" y="3385019"/>
            <a:ext cx="2369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智慧城</a:t>
            </a:r>
          </a:p>
        </p:txBody>
      </p:sp>
    </p:spTree>
    <p:extLst>
      <p:ext uri="{BB962C8B-B14F-4D97-AF65-F5344CB8AC3E}">
        <p14:creationId xmlns:p14="http://schemas.microsoft.com/office/powerpoint/2010/main" val="185730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052" y="1234527"/>
            <a:ext cx="343673" cy="322698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2295468" y="3516701"/>
            <a:ext cx="1706032" cy="636467"/>
            <a:chOff x="7170547" y="3212976"/>
            <a:chExt cx="1706032" cy="636467"/>
          </a:xfrm>
        </p:grpSpPr>
        <p:sp>
          <p:nvSpPr>
            <p:cNvPr id="8" name="圆角矩形 7"/>
            <p:cNvSpPr/>
            <p:nvPr/>
          </p:nvSpPr>
          <p:spPr>
            <a:xfrm>
              <a:off x="7170547" y="3212976"/>
              <a:ext cx="1706032" cy="636467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身份识别</a:t>
              </a: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9651" y="3310370"/>
              <a:ext cx="539073" cy="539073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4599724" y="3516701"/>
            <a:ext cx="1872208" cy="636467"/>
            <a:chOff x="6259037" y="6051238"/>
            <a:chExt cx="1872208" cy="636467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3152" y="6090480"/>
              <a:ext cx="557982" cy="557982"/>
            </a:xfrm>
            <a:prstGeom prst="rect">
              <a:avLst/>
            </a:prstGeom>
          </p:spPr>
        </p:pic>
        <p:sp>
          <p:nvSpPr>
            <p:cNvPr id="12" name="圆角矩形 11"/>
            <p:cNvSpPr/>
            <p:nvPr/>
          </p:nvSpPr>
          <p:spPr>
            <a:xfrm>
              <a:off x="6259037" y="6051238"/>
              <a:ext cx="1872208" cy="636467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后台主账户</a:t>
              </a:r>
            </a:p>
          </p:txBody>
        </p:sp>
      </p:grpSp>
      <p:cxnSp>
        <p:nvCxnSpPr>
          <p:cNvPr id="23" name="直接箭头连接符 22"/>
          <p:cNvCxnSpPr>
            <a:stCxn id="8" idx="3"/>
            <a:endCxn id="12" idx="1"/>
          </p:cNvCxnSpPr>
          <p:nvPr/>
        </p:nvCxnSpPr>
        <p:spPr>
          <a:xfrm>
            <a:off x="4001500" y="3834935"/>
            <a:ext cx="598224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/>
        </p:nvSpPr>
        <p:spPr>
          <a:xfrm>
            <a:off x="7552052" y="1077642"/>
            <a:ext cx="1706032" cy="636467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现金账户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7552052" y="1885609"/>
            <a:ext cx="1706032" cy="636467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信用账户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7552052" y="2693576"/>
            <a:ext cx="1706032" cy="636467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理财账户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7552052" y="3501543"/>
            <a:ext cx="1706032" cy="636467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补贴账户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7552052" y="4309510"/>
            <a:ext cx="1706032" cy="636467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积分账户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7552052" y="5117477"/>
            <a:ext cx="1706032" cy="636467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支付账户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7552052" y="5925445"/>
            <a:ext cx="1706032" cy="636467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其他账户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接箭头连接符 32"/>
          <p:cNvCxnSpPr>
            <a:stCxn id="12" idx="3"/>
            <a:endCxn id="24" idx="1"/>
          </p:cNvCxnSpPr>
          <p:nvPr/>
        </p:nvCxnSpPr>
        <p:spPr>
          <a:xfrm flipV="1">
            <a:off x="6471932" y="1395876"/>
            <a:ext cx="1080120" cy="2439059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12" idx="3"/>
            <a:endCxn id="25" idx="1"/>
          </p:cNvCxnSpPr>
          <p:nvPr/>
        </p:nvCxnSpPr>
        <p:spPr>
          <a:xfrm flipV="1">
            <a:off x="6471932" y="2203843"/>
            <a:ext cx="1080120" cy="1631092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12" idx="3"/>
            <a:endCxn id="26" idx="1"/>
          </p:cNvCxnSpPr>
          <p:nvPr/>
        </p:nvCxnSpPr>
        <p:spPr>
          <a:xfrm flipV="1">
            <a:off x="6471932" y="3011810"/>
            <a:ext cx="1080120" cy="823125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12" idx="3"/>
            <a:endCxn id="27" idx="1"/>
          </p:cNvCxnSpPr>
          <p:nvPr/>
        </p:nvCxnSpPr>
        <p:spPr>
          <a:xfrm flipV="1">
            <a:off x="6471932" y="3819777"/>
            <a:ext cx="1080120" cy="15158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12" idx="3"/>
            <a:endCxn id="28" idx="1"/>
          </p:cNvCxnSpPr>
          <p:nvPr/>
        </p:nvCxnSpPr>
        <p:spPr>
          <a:xfrm>
            <a:off x="6471932" y="3834935"/>
            <a:ext cx="1080120" cy="792809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12" idx="3"/>
            <a:endCxn id="29" idx="1"/>
          </p:cNvCxnSpPr>
          <p:nvPr/>
        </p:nvCxnSpPr>
        <p:spPr>
          <a:xfrm>
            <a:off x="6471932" y="3834935"/>
            <a:ext cx="1080120" cy="160077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12" idx="3"/>
            <a:endCxn id="30" idx="1"/>
          </p:cNvCxnSpPr>
          <p:nvPr/>
        </p:nvCxnSpPr>
        <p:spPr>
          <a:xfrm>
            <a:off x="6471932" y="3834935"/>
            <a:ext cx="1080120" cy="2408744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29" idx="3"/>
            <a:endCxn id="75" idx="1"/>
          </p:cNvCxnSpPr>
          <p:nvPr/>
        </p:nvCxnSpPr>
        <p:spPr>
          <a:xfrm>
            <a:off x="9258084" y="5435711"/>
            <a:ext cx="771092" cy="1711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图片 48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421" y="3573175"/>
            <a:ext cx="523499" cy="523499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014" y="4446633"/>
            <a:ext cx="356963" cy="356963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273" y="2835987"/>
            <a:ext cx="342452" cy="342452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575" y="5912096"/>
            <a:ext cx="560587" cy="560587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014" y="2068949"/>
            <a:ext cx="343711" cy="343711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1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920" y="5216196"/>
            <a:ext cx="430780" cy="430780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2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03" y="2203842"/>
            <a:ext cx="792088" cy="792088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3977454"/>
            <a:ext cx="938357" cy="938357"/>
          </a:xfrm>
          <a:prstGeom prst="rect">
            <a:avLst/>
          </a:prstGeom>
        </p:spPr>
      </p:pic>
      <p:cxnSp>
        <p:nvCxnSpPr>
          <p:cNvPr id="58" name="直接箭头连接符 57"/>
          <p:cNvCxnSpPr>
            <a:stCxn id="55" idx="3"/>
            <a:endCxn id="8" idx="1"/>
          </p:cNvCxnSpPr>
          <p:nvPr/>
        </p:nvCxnSpPr>
        <p:spPr>
          <a:xfrm>
            <a:off x="1272591" y="2599886"/>
            <a:ext cx="1022877" cy="1235049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56" idx="3"/>
            <a:endCxn id="8" idx="1"/>
          </p:cNvCxnSpPr>
          <p:nvPr/>
        </p:nvCxnSpPr>
        <p:spPr>
          <a:xfrm flipV="1">
            <a:off x="1345725" y="3834935"/>
            <a:ext cx="949743" cy="611698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221"/>
          <p:cNvSpPr/>
          <p:nvPr/>
        </p:nvSpPr>
        <p:spPr>
          <a:xfrm>
            <a:off x="447988" y="2991489"/>
            <a:ext cx="857118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二维码</a:t>
            </a:r>
            <a:endParaRPr lang="en-GB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Rectangle 221"/>
          <p:cNvSpPr/>
          <p:nvPr/>
        </p:nvSpPr>
        <p:spPr>
          <a:xfrm>
            <a:off x="250355" y="4873503"/>
            <a:ext cx="125238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手机虚拟卡</a:t>
            </a:r>
            <a:endParaRPr lang="en-GB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圆角矩形 69"/>
          <p:cNvSpPr/>
          <p:nvPr/>
        </p:nvSpPr>
        <p:spPr>
          <a:xfrm>
            <a:off x="10029176" y="1196752"/>
            <a:ext cx="1368152" cy="400446"/>
          </a:xfrm>
          <a:prstGeom prst="roundRect">
            <a:avLst>
              <a:gd name="adj" fmla="val 5543"/>
            </a:avLst>
          </a:prstGeom>
          <a:solidFill>
            <a:srgbClr val="FF66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余额理财</a:t>
            </a:r>
          </a:p>
        </p:txBody>
      </p:sp>
      <p:sp>
        <p:nvSpPr>
          <p:cNvPr id="72" name="圆角矩形 71"/>
          <p:cNvSpPr/>
          <p:nvPr/>
        </p:nvSpPr>
        <p:spPr>
          <a:xfrm>
            <a:off x="10029176" y="1844824"/>
            <a:ext cx="1368152" cy="400446"/>
          </a:xfrm>
          <a:prstGeom prst="roundRect">
            <a:avLst>
              <a:gd name="adj" fmla="val 5543"/>
            </a:avLst>
          </a:prstGeom>
          <a:solidFill>
            <a:srgbClr val="FF66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信用卡</a:t>
            </a:r>
          </a:p>
        </p:txBody>
      </p:sp>
      <p:sp>
        <p:nvSpPr>
          <p:cNvPr id="73" name="圆角矩形 72"/>
          <p:cNvSpPr/>
          <p:nvPr/>
        </p:nvSpPr>
        <p:spPr>
          <a:xfrm>
            <a:off x="10029176" y="2278336"/>
            <a:ext cx="1368152" cy="400446"/>
          </a:xfrm>
          <a:prstGeom prst="roundRect">
            <a:avLst>
              <a:gd name="adj" fmla="val 5543"/>
            </a:avLst>
          </a:prstGeom>
          <a:solidFill>
            <a:srgbClr val="FF66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消费贷</a:t>
            </a:r>
          </a:p>
        </p:txBody>
      </p:sp>
      <p:sp>
        <p:nvSpPr>
          <p:cNvPr id="74" name="圆角矩形 73"/>
          <p:cNvSpPr/>
          <p:nvPr/>
        </p:nvSpPr>
        <p:spPr>
          <a:xfrm>
            <a:off x="10029176" y="2818180"/>
            <a:ext cx="1368152" cy="400446"/>
          </a:xfrm>
          <a:prstGeom prst="roundRect">
            <a:avLst>
              <a:gd name="adj" fmla="val 5543"/>
            </a:avLst>
          </a:prstGeom>
          <a:solidFill>
            <a:srgbClr val="FF66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平安理财</a:t>
            </a:r>
          </a:p>
        </p:txBody>
      </p:sp>
      <p:sp>
        <p:nvSpPr>
          <p:cNvPr id="75" name="圆角矩形 74"/>
          <p:cNvSpPr/>
          <p:nvPr/>
        </p:nvSpPr>
        <p:spPr>
          <a:xfrm>
            <a:off x="10029176" y="5237199"/>
            <a:ext cx="1368152" cy="400446"/>
          </a:xfrm>
          <a:prstGeom prst="roundRect">
            <a:avLst>
              <a:gd name="adj" fmla="val 5543"/>
            </a:avLst>
          </a:prstGeom>
          <a:solidFill>
            <a:srgbClr val="FF66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壹钱包</a:t>
            </a:r>
          </a:p>
        </p:txBody>
      </p:sp>
      <p:cxnSp>
        <p:nvCxnSpPr>
          <p:cNvPr id="79" name="直接箭头连接符 78"/>
          <p:cNvCxnSpPr>
            <a:stCxn id="24" idx="3"/>
            <a:endCxn id="70" idx="1"/>
          </p:cNvCxnSpPr>
          <p:nvPr/>
        </p:nvCxnSpPr>
        <p:spPr>
          <a:xfrm>
            <a:off x="9258084" y="1395876"/>
            <a:ext cx="771092" cy="1099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>
            <a:stCxn id="25" idx="3"/>
            <a:endCxn id="72" idx="1"/>
          </p:cNvCxnSpPr>
          <p:nvPr/>
        </p:nvCxnSpPr>
        <p:spPr>
          <a:xfrm flipV="1">
            <a:off x="9258084" y="2045047"/>
            <a:ext cx="771092" cy="15879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>
            <a:stCxn id="25" idx="3"/>
            <a:endCxn id="73" idx="1"/>
          </p:cNvCxnSpPr>
          <p:nvPr/>
        </p:nvCxnSpPr>
        <p:spPr>
          <a:xfrm>
            <a:off x="9258084" y="2203843"/>
            <a:ext cx="771092" cy="27471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>
            <a:stCxn id="26" idx="3"/>
            <a:endCxn id="74" idx="1"/>
          </p:cNvCxnSpPr>
          <p:nvPr/>
        </p:nvCxnSpPr>
        <p:spPr>
          <a:xfrm>
            <a:off x="9258084" y="3011810"/>
            <a:ext cx="771092" cy="6593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80503" y="1126724"/>
            <a:ext cx="57760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将脱机钱包的“死钱”转变为后台账户的“活钱”，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提高用户体验的同时，创造新的营收点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A8C4097F-9B60-4929-9EE1-4C209AAA1DBF}"/>
              </a:ext>
            </a:extLst>
          </p:cNvPr>
          <p:cNvSpPr txBox="1">
            <a:spLocks/>
          </p:cNvSpPr>
          <p:nvPr/>
        </p:nvSpPr>
        <p:spPr>
          <a:xfrm>
            <a:off x="907774" y="177008"/>
            <a:ext cx="10515600" cy="69763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rPr>
              <a:t>“死钱包”变成“活账户”</a:t>
            </a:r>
            <a:endParaRPr 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14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C7F0F6-EB1B-4290-9B0C-959F553A9E99}"/>
              </a:ext>
            </a:extLst>
          </p:cNvPr>
          <p:cNvSpPr txBox="1">
            <a:spLocks/>
          </p:cNvSpPr>
          <p:nvPr/>
        </p:nvSpPr>
        <p:spPr>
          <a:xfrm>
            <a:off x="907774" y="177008"/>
            <a:ext cx="10515600" cy="69763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rPr>
              <a:t>资源注入</a:t>
            </a:r>
            <a:endParaRPr 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6D1DE20-0FDB-40C5-8D80-0406A762B581}"/>
              </a:ext>
            </a:extLst>
          </p:cNvPr>
          <p:cNvGrpSpPr/>
          <p:nvPr/>
        </p:nvGrpSpPr>
        <p:grpSpPr>
          <a:xfrm>
            <a:off x="9264352" y="1772816"/>
            <a:ext cx="2376000" cy="4221373"/>
            <a:chOff x="2207568" y="2204864"/>
            <a:chExt cx="2387847" cy="424506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4A0A543-C63E-43EB-9EE9-E671C9443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7568" y="2204864"/>
              <a:ext cx="2387847" cy="4245061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A77A110-435D-4F7B-9711-4AF4FBD47336}"/>
                </a:ext>
              </a:extLst>
            </p:cNvPr>
            <p:cNvSpPr/>
            <p:nvPr/>
          </p:nvSpPr>
          <p:spPr>
            <a:xfrm>
              <a:off x="3621002" y="2348880"/>
              <a:ext cx="966317" cy="216024"/>
            </a:xfrm>
            <a:prstGeom prst="rect">
              <a:avLst/>
            </a:prstGeom>
            <a:solidFill>
              <a:srgbClr val="36AB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KSO_Shape">
            <a:extLst>
              <a:ext uri="{FF2B5EF4-FFF2-40B4-BE49-F238E27FC236}">
                <a16:creationId xmlns:a16="http://schemas.microsoft.com/office/drawing/2014/main" id="{E0BF11A6-ACE8-485C-BE87-674F768AAFE0}"/>
              </a:ext>
            </a:extLst>
          </p:cNvPr>
          <p:cNvSpPr/>
          <p:nvPr/>
        </p:nvSpPr>
        <p:spPr>
          <a:xfrm>
            <a:off x="9218000" y="1416396"/>
            <a:ext cx="2468704" cy="4898579"/>
          </a:xfrm>
          <a:custGeom>
            <a:avLst/>
            <a:gdLst>
              <a:gd name="connsiteX0" fmla="*/ 1404156 w 2808312"/>
              <a:gd name="connsiteY0" fmla="*/ 4748597 h 5078692"/>
              <a:gd name="connsiteX1" fmla="*/ 1260140 w 2808312"/>
              <a:gd name="connsiteY1" fmla="*/ 4892613 h 5078692"/>
              <a:gd name="connsiteX2" fmla="*/ 1404156 w 2808312"/>
              <a:gd name="connsiteY2" fmla="*/ 5036629 h 5078692"/>
              <a:gd name="connsiteX3" fmla="*/ 1548172 w 2808312"/>
              <a:gd name="connsiteY3" fmla="*/ 4892613 h 5078692"/>
              <a:gd name="connsiteX4" fmla="*/ 1404156 w 2808312"/>
              <a:gd name="connsiteY4" fmla="*/ 4748597 h 5078692"/>
              <a:gd name="connsiteX5" fmla="*/ 54156 w 2808312"/>
              <a:gd name="connsiteY5" fmla="*/ 372159 h 5078692"/>
              <a:gd name="connsiteX6" fmla="*/ 54156 w 2808312"/>
              <a:gd name="connsiteY6" fmla="*/ 4706534 h 5078692"/>
              <a:gd name="connsiteX7" fmla="*/ 2754156 w 2808312"/>
              <a:gd name="connsiteY7" fmla="*/ 4706534 h 5078692"/>
              <a:gd name="connsiteX8" fmla="*/ 2754156 w 2808312"/>
              <a:gd name="connsiteY8" fmla="*/ 372159 h 5078692"/>
              <a:gd name="connsiteX9" fmla="*/ 1158156 w 2808312"/>
              <a:gd name="connsiteY9" fmla="*/ 168079 h 5078692"/>
              <a:gd name="connsiteX10" fmla="*/ 1152156 w 2808312"/>
              <a:gd name="connsiteY10" fmla="*/ 174079 h 5078692"/>
              <a:gd name="connsiteX11" fmla="*/ 1152156 w 2808312"/>
              <a:gd name="connsiteY11" fmla="*/ 198079 h 5078692"/>
              <a:gd name="connsiteX12" fmla="*/ 1158156 w 2808312"/>
              <a:gd name="connsiteY12" fmla="*/ 204079 h 5078692"/>
              <a:gd name="connsiteX13" fmla="*/ 1650156 w 2808312"/>
              <a:gd name="connsiteY13" fmla="*/ 204079 h 5078692"/>
              <a:gd name="connsiteX14" fmla="*/ 1656156 w 2808312"/>
              <a:gd name="connsiteY14" fmla="*/ 198079 h 5078692"/>
              <a:gd name="connsiteX15" fmla="*/ 1656156 w 2808312"/>
              <a:gd name="connsiteY15" fmla="*/ 174079 h 5078692"/>
              <a:gd name="connsiteX16" fmla="*/ 1650156 w 2808312"/>
              <a:gd name="connsiteY16" fmla="*/ 168079 h 5078692"/>
              <a:gd name="connsiteX17" fmla="*/ 319782 w 2808312"/>
              <a:gd name="connsiteY17" fmla="*/ 0 h 5078692"/>
              <a:gd name="connsiteX18" fmla="*/ 2488530 w 2808312"/>
              <a:gd name="connsiteY18" fmla="*/ 0 h 5078692"/>
              <a:gd name="connsiteX19" fmla="*/ 2808312 w 2808312"/>
              <a:gd name="connsiteY19" fmla="*/ 319782 h 5078692"/>
              <a:gd name="connsiteX20" fmla="*/ 2808312 w 2808312"/>
              <a:gd name="connsiteY20" fmla="*/ 4758910 h 5078692"/>
              <a:gd name="connsiteX21" fmla="*/ 2488530 w 2808312"/>
              <a:gd name="connsiteY21" fmla="*/ 5078692 h 5078692"/>
              <a:gd name="connsiteX22" fmla="*/ 319782 w 2808312"/>
              <a:gd name="connsiteY22" fmla="*/ 5078692 h 5078692"/>
              <a:gd name="connsiteX23" fmla="*/ 0 w 2808312"/>
              <a:gd name="connsiteY23" fmla="*/ 4758910 h 5078692"/>
              <a:gd name="connsiteX24" fmla="*/ 0 w 2808312"/>
              <a:gd name="connsiteY24" fmla="*/ 319782 h 5078692"/>
              <a:gd name="connsiteX25" fmla="*/ 319782 w 2808312"/>
              <a:gd name="connsiteY25" fmla="*/ 0 h 5078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808312" h="5078692">
                <a:moveTo>
                  <a:pt x="1404156" y="4748597"/>
                </a:moveTo>
                <a:cubicBezTo>
                  <a:pt x="1324618" y="4748597"/>
                  <a:pt x="1260140" y="4813075"/>
                  <a:pt x="1260140" y="4892613"/>
                </a:cubicBezTo>
                <a:cubicBezTo>
                  <a:pt x="1260140" y="4972151"/>
                  <a:pt x="1324618" y="5036629"/>
                  <a:pt x="1404156" y="5036629"/>
                </a:cubicBezTo>
                <a:cubicBezTo>
                  <a:pt x="1483694" y="5036629"/>
                  <a:pt x="1548172" y="4972151"/>
                  <a:pt x="1548172" y="4892613"/>
                </a:cubicBezTo>
                <a:cubicBezTo>
                  <a:pt x="1548172" y="4813075"/>
                  <a:pt x="1483694" y="4748597"/>
                  <a:pt x="1404156" y="4748597"/>
                </a:cubicBezTo>
                <a:close/>
                <a:moveTo>
                  <a:pt x="54156" y="372159"/>
                </a:moveTo>
                <a:lnTo>
                  <a:pt x="54156" y="4706534"/>
                </a:lnTo>
                <a:lnTo>
                  <a:pt x="2754156" y="4706534"/>
                </a:lnTo>
                <a:lnTo>
                  <a:pt x="2754156" y="372159"/>
                </a:lnTo>
                <a:close/>
                <a:moveTo>
                  <a:pt x="1158156" y="168079"/>
                </a:moveTo>
                <a:cubicBezTo>
                  <a:pt x="1154842" y="168079"/>
                  <a:pt x="1152156" y="170765"/>
                  <a:pt x="1152156" y="174079"/>
                </a:cubicBezTo>
                <a:lnTo>
                  <a:pt x="1152156" y="198079"/>
                </a:lnTo>
                <a:cubicBezTo>
                  <a:pt x="1152156" y="201393"/>
                  <a:pt x="1154842" y="204079"/>
                  <a:pt x="1158156" y="204079"/>
                </a:cubicBezTo>
                <a:lnTo>
                  <a:pt x="1650156" y="204079"/>
                </a:lnTo>
                <a:cubicBezTo>
                  <a:pt x="1653470" y="204079"/>
                  <a:pt x="1656156" y="201393"/>
                  <a:pt x="1656156" y="198079"/>
                </a:cubicBezTo>
                <a:lnTo>
                  <a:pt x="1656156" y="174079"/>
                </a:lnTo>
                <a:cubicBezTo>
                  <a:pt x="1656156" y="170765"/>
                  <a:pt x="1653470" y="168079"/>
                  <a:pt x="1650156" y="168079"/>
                </a:cubicBezTo>
                <a:close/>
                <a:moveTo>
                  <a:pt x="319782" y="0"/>
                </a:moveTo>
                <a:lnTo>
                  <a:pt x="2488530" y="0"/>
                </a:lnTo>
                <a:cubicBezTo>
                  <a:pt x="2665141" y="0"/>
                  <a:pt x="2808312" y="143171"/>
                  <a:pt x="2808312" y="319782"/>
                </a:cubicBezTo>
                <a:lnTo>
                  <a:pt x="2808312" y="4758910"/>
                </a:lnTo>
                <a:cubicBezTo>
                  <a:pt x="2808312" y="4935521"/>
                  <a:pt x="2665141" y="5078692"/>
                  <a:pt x="2488530" y="5078692"/>
                </a:cubicBezTo>
                <a:lnTo>
                  <a:pt x="319782" y="5078692"/>
                </a:lnTo>
                <a:cubicBezTo>
                  <a:pt x="143171" y="5078692"/>
                  <a:pt x="0" y="4935521"/>
                  <a:pt x="0" y="4758910"/>
                </a:cubicBezTo>
                <a:lnTo>
                  <a:pt x="0" y="319782"/>
                </a:lnTo>
                <a:cubicBezTo>
                  <a:pt x="0" y="143171"/>
                  <a:pt x="143171" y="0"/>
                  <a:pt x="3197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KSO_Shape">
            <a:extLst>
              <a:ext uri="{FF2B5EF4-FFF2-40B4-BE49-F238E27FC236}">
                <a16:creationId xmlns:a16="http://schemas.microsoft.com/office/drawing/2014/main" id="{6AC14DF2-FA8A-4F99-9E3D-7C75BAFC93D6}"/>
              </a:ext>
            </a:extLst>
          </p:cNvPr>
          <p:cNvSpPr/>
          <p:nvPr/>
        </p:nvSpPr>
        <p:spPr>
          <a:xfrm>
            <a:off x="6168008" y="1416395"/>
            <a:ext cx="2468704" cy="4898579"/>
          </a:xfrm>
          <a:custGeom>
            <a:avLst/>
            <a:gdLst>
              <a:gd name="connsiteX0" fmla="*/ 1404156 w 2808312"/>
              <a:gd name="connsiteY0" fmla="*/ 4748597 h 5078692"/>
              <a:gd name="connsiteX1" fmla="*/ 1260140 w 2808312"/>
              <a:gd name="connsiteY1" fmla="*/ 4892613 h 5078692"/>
              <a:gd name="connsiteX2" fmla="*/ 1404156 w 2808312"/>
              <a:gd name="connsiteY2" fmla="*/ 5036629 h 5078692"/>
              <a:gd name="connsiteX3" fmla="*/ 1548172 w 2808312"/>
              <a:gd name="connsiteY3" fmla="*/ 4892613 h 5078692"/>
              <a:gd name="connsiteX4" fmla="*/ 1404156 w 2808312"/>
              <a:gd name="connsiteY4" fmla="*/ 4748597 h 5078692"/>
              <a:gd name="connsiteX5" fmla="*/ 54156 w 2808312"/>
              <a:gd name="connsiteY5" fmla="*/ 372159 h 5078692"/>
              <a:gd name="connsiteX6" fmla="*/ 54156 w 2808312"/>
              <a:gd name="connsiteY6" fmla="*/ 4706534 h 5078692"/>
              <a:gd name="connsiteX7" fmla="*/ 2754156 w 2808312"/>
              <a:gd name="connsiteY7" fmla="*/ 4706534 h 5078692"/>
              <a:gd name="connsiteX8" fmla="*/ 2754156 w 2808312"/>
              <a:gd name="connsiteY8" fmla="*/ 372159 h 5078692"/>
              <a:gd name="connsiteX9" fmla="*/ 1158156 w 2808312"/>
              <a:gd name="connsiteY9" fmla="*/ 168079 h 5078692"/>
              <a:gd name="connsiteX10" fmla="*/ 1152156 w 2808312"/>
              <a:gd name="connsiteY10" fmla="*/ 174079 h 5078692"/>
              <a:gd name="connsiteX11" fmla="*/ 1152156 w 2808312"/>
              <a:gd name="connsiteY11" fmla="*/ 198079 h 5078692"/>
              <a:gd name="connsiteX12" fmla="*/ 1158156 w 2808312"/>
              <a:gd name="connsiteY12" fmla="*/ 204079 h 5078692"/>
              <a:gd name="connsiteX13" fmla="*/ 1650156 w 2808312"/>
              <a:gd name="connsiteY13" fmla="*/ 204079 h 5078692"/>
              <a:gd name="connsiteX14" fmla="*/ 1656156 w 2808312"/>
              <a:gd name="connsiteY14" fmla="*/ 198079 h 5078692"/>
              <a:gd name="connsiteX15" fmla="*/ 1656156 w 2808312"/>
              <a:gd name="connsiteY15" fmla="*/ 174079 h 5078692"/>
              <a:gd name="connsiteX16" fmla="*/ 1650156 w 2808312"/>
              <a:gd name="connsiteY16" fmla="*/ 168079 h 5078692"/>
              <a:gd name="connsiteX17" fmla="*/ 319782 w 2808312"/>
              <a:gd name="connsiteY17" fmla="*/ 0 h 5078692"/>
              <a:gd name="connsiteX18" fmla="*/ 2488530 w 2808312"/>
              <a:gd name="connsiteY18" fmla="*/ 0 h 5078692"/>
              <a:gd name="connsiteX19" fmla="*/ 2808312 w 2808312"/>
              <a:gd name="connsiteY19" fmla="*/ 319782 h 5078692"/>
              <a:gd name="connsiteX20" fmla="*/ 2808312 w 2808312"/>
              <a:gd name="connsiteY20" fmla="*/ 4758910 h 5078692"/>
              <a:gd name="connsiteX21" fmla="*/ 2488530 w 2808312"/>
              <a:gd name="connsiteY21" fmla="*/ 5078692 h 5078692"/>
              <a:gd name="connsiteX22" fmla="*/ 319782 w 2808312"/>
              <a:gd name="connsiteY22" fmla="*/ 5078692 h 5078692"/>
              <a:gd name="connsiteX23" fmla="*/ 0 w 2808312"/>
              <a:gd name="connsiteY23" fmla="*/ 4758910 h 5078692"/>
              <a:gd name="connsiteX24" fmla="*/ 0 w 2808312"/>
              <a:gd name="connsiteY24" fmla="*/ 319782 h 5078692"/>
              <a:gd name="connsiteX25" fmla="*/ 319782 w 2808312"/>
              <a:gd name="connsiteY25" fmla="*/ 0 h 5078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808312" h="5078692">
                <a:moveTo>
                  <a:pt x="1404156" y="4748597"/>
                </a:moveTo>
                <a:cubicBezTo>
                  <a:pt x="1324618" y="4748597"/>
                  <a:pt x="1260140" y="4813075"/>
                  <a:pt x="1260140" y="4892613"/>
                </a:cubicBezTo>
                <a:cubicBezTo>
                  <a:pt x="1260140" y="4972151"/>
                  <a:pt x="1324618" y="5036629"/>
                  <a:pt x="1404156" y="5036629"/>
                </a:cubicBezTo>
                <a:cubicBezTo>
                  <a:pt x="1483694" y="5036629"/>
                  <a:pt x="1548172" y="4972151"/>
                  <a:pt x="1548172" y="4892613"/>
                </a:cubicBezTo>
                <a:cubicBezTo>
                  <a:pt x="1548172" y="4813075"/>
                  <a:pt x="1483694" y="4748597"/>
                  <a:pt x="1404156" y="4748597"/>
                </a:cubicBezTo>
                <a:close/>
                <a:moveTo>
                  <a:pt x="54156" y="372159"/>
                </a:moveTo>
                <a:lnTo>
                  <a:pt x="54156" y="4706534"/>
                </a:lnTo>
                <a:lnTo>
                  <a:pt x="2754156" y="4706534"/>
                </a:lnTo>
                <a:lnTo>
                  <a:pt x="2754156" y="372159"/>
                </a:lnTo>
                <a:close/>
                <a:moveTo>
                  <a:pt x="1158156" y="168079"/>
                </a:moveTo>
                <a:cubicBezTo>
                  <a:pt x="1154842" y="168079"/>
                  <a:pt x="1152156" y="170765"/>
                  <a:pt x="1152156" y="174079"/>
                </a:cubicBezTo>
                <a:lnTo>
                  <a:pt x="1152156" y="198079"/>
                </a:lnTo>
                <a:cubicBezTo>
                  <a:pt x="1152156" y="201393"/>
                  <a:pt x="1154842" y="204079"/>
                  <a:pt x="1158156" y="204079"/>
                </a:cubicBezTo>
                <a:lnTo>
                  <a:pt x="1650156" y="204079"/>
                </a:lnTo>
                <a:cubicBezTo>
                  <a:pt x="1653470" y="204079"/>
                  <a:pt x="1656156" y="201393"/>
                  <a:pt x="1656156" y="198079"/>
                </a:cubicBezTo>
                <a:lnTo>
                  <a:pt x="1656156" y="174079"/>
                </a:lnTo>
                <a:cubicBezTo>
                  <a:pt x="1656156" y="170765"/>
                  <a:pt x="1653470" y="168079"/>
                  <a:pt x="1650156" y="168079"/>
                </a:cubicBezTo>
                <a:close/>
                <a:moveTo>
                  <a:pt x="319782" y="0"/>
                </a:moveTo>
                <a:lnTo>
                  <a:pt x="2488530" y="0"/>
                </a:lnTo>
                <a:cubicBezTo>
                  <a:pt x="2665141" y="0"/>
                  <a:pt x="2808312" y="143171"/>
                  <a:pt x="2808312" y="319782"/>
                </a:cubicBezTo>
                <a:lnTo>
                  <a:pt x="2808312" y="4758910"/>
                </a:lnTo>
                <a:cubicBezTo>
                  <a:pt x="2808312" y="4935521"/>
                  <a:pt x="2665141" y="5078692"/>
                  <a:pt x="2488530" y="5078692"/>
                </a:cubicBezTo>
                <a:lnTo>
                  <a:pt x="319782" y="5078692"/>
                </a:lnTo>
                <a:cubicBezTo>
                  <a:pt x="143171" y="5078692"/>
                  <a:pt x="0" y="4935521"/>
                  <a:pt x="0" y="4758910"/>
                </a:cubicBezTo>
                <a:lnTo>
                  <a:pt x="0" y="319782"/>
                </a:lnTo>
                <a:cubicBezTo>
                  <a:pt x="0" y="143171"/>
                  <a:pt x="143171" y="0"/>
                  <a:pt x="3197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B33FC15-12B7-4B24-8ED1-F7DE8D49DA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150" y="1772816"/>
            <a:ext cx="2384482" cy="417646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F266331-DF4E-46A0-BDD8-DEE137B34796}"/>
              </a:ext>
            </a:extLst>
          </p:cNvPr>
          <p:cNvSpPr/>
          <p:nvPr/>
        </p:nvSpPr>
        <p:spPr>
          <a:xfrm>
            <a:off x="1097855" y="1777593"/>
            <a:ext cx="49278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持续接入更多增值服务，增加用户数、打开频次和粘性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FCA030B-8B18-4534-A77C-E77746F96F6E}"/>
              </a:ext>
            </a:extLst>
          </p:cNvPr>
          <p:cNvSpPr/>
          <p:nvPr/>
        </p:nvSpPr>
        <p:spPr>
          <a:xfrm>
            <a:off x="1097855" y="2716893"/>
            <a:ext cx="4709044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整合平安智慧城市内的核心资源，不仅仅是交通乘车，涵盖各类公共服务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9762D85-FE15-43F0-9DC1-B91F85331FDE}"/>
              </a:ext>
            </a:extLst>
          </p:cNvPr>
          <p:cNvSpPr/>
          <p:nvPr/>
        </p:nvSpPr>
        <p:spPr>
          <a:xfrm>
            <a:off x="1097855" y="3884269"/>
            <a:ext cx="4709044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导入更丰富的平安体系内的服务，建立自生长的生态，全面流量变现，如金融、保险、好车、好房、好医生等等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9763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C7F0F6-EB1B-4290-9B0C-959F553A9E99}"/>
              </a:ext>
            </a:extLst>
          </p:cNvPr>
          <p:cNvSpPr txBox="1">
            <a:spLocks/>
          </p:cNvSpPr>
          <p:nvPr/>
        </p:nvSpPr>
        <p:spPr>
          <a:xfrm>
            <a:off x="907774" y="177008"/>
            <a:ext cx="10515600" cy="69763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rPr>
              <a:t>构建用户的本地门户</a:t>
            </a:r>
            <a:endParaRPr 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0460930-23ED-4430-81E1-CC2FA9B22AFE}"/>
              </a:ext>
            </a:extLst>
          </p:cNvPr>
          <p:cNvSpPr txBox="1"/>
          <p:nvPr/>
        </p:nvSpPr>
        <p:spPr>
          <a:xfrm>
            <a:off x="304800" y="4554602"/>
            <a:ext cx="3641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只是坐车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B6B68B0-DD8E-4C27-B17D-19CE9E993474}"/>
              </a:ext>
            </a:extLst>
          </p:cNvPr>
          <p:cNvSpPr txBox="1"/>
          <p:nvPr/>
        </p:nvSpPr>
        <p:spPr>
          <a:xfrm>
            <a:off x="7871254" y="4554602"/>
            <a:ext cx="3641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生活必需</a:t>
            </a: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2A8F3A6E-A72D-41CF-A0C4-25EBEDD435AE}"/>
              </a:ext>
            </a:extLst>
          </p:cNvPr>
          <p:cNvSpPr/>
          <p:nvPr/>
        </p:nvSpPr>
        <p:spPr>
          <a:xfrm>
            <a:off x="3756454" y="4720281"/>
            <a:ext cx="4489624" cy="4530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33D341F-D4CA-41EE-902F-7CDD187C35D9}"/>
              </a:ext>
            </a:extLst>
          </p:cNvPr>
          <p:cNvSpPr txBox="1"/>
          <p:nvPr/>
        </p:nvSpPr>
        <p:spPr>
          <a:xfrm>
            <a:off x="2347784" y="1962543"/>
            <a:ext cx="7496432" cy="1656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通过占据交通的高频、刚需场景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双方共同打造用户的生活门户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A46D59D-802D-47D5-9161-17C84A451C3E}"/>
              </a:ext>
            </a:extLst>
          </p:cNvPr>
          <p:cNvSpPr/>
          <p:nvPr/>
        </p:nvSpPr>
        <p:spPr>
          <a:xfrm rot="20305948">
            <a:off x="4221893" y="5189085"/>
            <a:ext cx="3558746" cy="56017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变现</a:t>
            </a:r>
          </a:p>
        </p:txBody>
      </p:sp>
    </p:spTree>
    <p:extLst>
      <p:ext uri="{BB962C8B-B14F-4D97-AF65-F5344CB8AC3E}">
        <p14:creationId xmlns:p14="http://schemas.microsoft.com/office/powerpoint/2010/main" val="347609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C7F0F6-EB1B-4290-9B0C-959F553A9E99}"/>
              </a:ext>
            </a:extLst>
          </p:cNvPr>
          <p:cNvSpPr txBox="1">
            <a:spLocks/>
          </p:cNvSpPr>
          <p:nvPr/>
        </p:nvSpPr>
        <p:spPr>
          <a:xfrm>
            <a:off x="907774" y="177008"/>
            <a:ext cx="10515600" cy="69763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rPr>
              <a:t>可变现的资源</a:t>
            </a:r>
            <a:endParaRPr 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01FC0E0-DAD4-454A-BD0F-22111024EE2F}"/>
              </a:ext>
            </a:extLst>
          </p:cNvPr>
          <p:cNvCxnSpPr/>
          <p:nvPr/>
        </p:nvCxnSpPr>
        <p:spPr>
          <a:xfrm>
            <a:off x="6096000" y="1512916"/>
            <a:ext cx="0" cy="4530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5D9E67D5-6385-4E9A-AF81-2C6512C3FC6D}"/>
              </a:ext>
            </a:extLst>
          </p:cNvPr>
          <p:cNvSpPr txBox="1"/>
          <p:nvPr/>
        </p:nvSpPr>
        <p:spPr>
          <a:xfrm>
            <a:off x="1670858" y="5810596"/>
            <a:ext cx="339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平安系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2E9339D-3962-4DFD-818A-BAEEEE2EE033}"/>
              </a:ext>
            </a:extLst>
          </p:cNvPr>
          <p:cNvSpPr txBox="1"/>
          <p:nvPr/>
        </p:nvSpPr>
        <p:spPr>
          <a:xfrm>
            <a:off x="7293032" y="5810596"/>
            <a:ext cx="339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平安合作伙伴</a:t>
            </a:r>
          </a:p>
        </p:txBody>
      </p:sp>
      <p:sp>
        <p:nvSpPr>
          <p:cNvPr id="12" name="圆角矩形 16">
            <a:extLst>
              <a:ext uri="{FF2B5EF4-FFF2-40B4-BE49-F238E27FC236}">
                <a16:creationId xmlns:a16="http://schemas.microsoft.com/office/drawing/2014/main" id="{5B0F83D0-2563-4E81-8E54-B10EA2BA0E35}"/>
              </a:ext>
            </a:extLst>
          </p:cNvPr>
          <p:cNvSpPr/>
          <p:nvPr/>
        </p:nvSpPr>
        <p:spPr>
          <a:xfrm>
            <a:off x="3274589" y="4531214"/>
            <a:ext cx="1656184" cy="648072"/>
          </a:xfrm>
          <a:prstGeom prst="roundRect">
            <a:avLst>
              <a:gd name="adj" fmla="val 13049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7">
            <a:extLst>
              <a:ext uri="{FF2B5EF4-FFF2-40B4-BE49-F238E27FC236}">
                <a16:creationId xmlns:a16="http://schemas.microsoft.com/office/drawing/2014/main" id="{FAB6B3AA-F7B4-46CF-A290-74C0EA9E158D}"/>
              </a:ext>
            </a:extLst>
          </p:cNvPr>
          <p:cNvSpPr/>
          <p:nvPr/>
        </p:nvSpPr>
        <p:spPr>
          <a:xfrm>
            <a:off x="1351452" y="1882013"/>
            <a:ext cx="1656184" cy="648072"/>
          </a:xfrm>
          <a:prstGeom prst="roundRect">
            <a:avLst>
              <a:gd name="adj" fmla="val 13049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平安银行</a:t>
            </a:r>
          </a:p>
        </p:txBody>
      </p:sp>
      <p:sp>
        <p:nvSpPr>
          <p:cNvPr id="17" name="圆角矩形 18">
            <a:extLst>
              <a:ext uri="{FF2B5EF4-FFF2-40B4-BE49-F238E27FC236}">
                <a16:creationId xmlns:a16="http://schemas.microsoft.com/office/drawing/2014/main" id="{20EF3B4D-32CB-4B78-A4F7-EE75F929D3B8}"/>
              </a:ext>
            </a:extLst>
          </p:cNvPr>
          <p:cNvSpPr/>
          <p:nvPr/>
        </p:nvSpPr>
        <p:spPr>
          <a:xfrm>
            <a:off x="3248936" y="2740692"/>
            <a:ext cx="1656184" cy="648072"/>
          </a:xfrm>
          <a:prstGeom prst="roundRect">
            <a:avLst>
              <a:gd name="adj" fmla="val 13049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平安保险</a:t>
            </a:r>
          </a:p>
        </p:txBody>
      </p:sp>
      <p:sp>
        <p:nvSpPr>
          <p:cNvPr id="18" name="圆角矩形 19">
            <a:extLst>
              <a:ext uri="{FF2B5EF4-FFF2-40B4-BE49-F238E27FC236}">
                <a16:creationId xmlns:a16="http://schemas.microsoft.com/office/drawing/2014/main" id="{FD0B71B3-6F47-4291-AC25-51DCC0CD1CDB}"/>
              </a:ext>
            </a:extLst>
          </p:cNvPr>
          <p:cNvSpPr/>
          <p:nvPr/>
        </p:nvSpPr>
        <p:spPr>
          <a:xfrm>
            <a:off x="1351452" y="2739044"/>
            <a:ext cx="1656184" cy="648072"/>
          </a:xfrm>
          <a:prstGeom prst="roundRect">
            <a:avLst>
              <a:gd name="adj" fmla="val 13049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平安好房</a:t>
            </a:r>
          </a:p>
        </p:txBody>
      </p:sp>
      <p:sp>
        <p:nvSpPr>
          <p:cNvPr id="19" name="圆角矩形 20">
            <a:extLst>
              <a:ext uri="{FF2B5EF4-FFF2-40B4-BE49-F238E27FC236}">
                <a16:creationId xmlns:a16="http://schemas.microsoft.com/office/drawing/2014/main" id="{796FF936-A031-44CC-AD4F-8BE6E95B53B4}"/>
              </a:ext>
            </a:extLst>
          </p:cNvPr>
          <p:cNvSpPr/>
          <p:nvPr/>
        </p:nvSpPr>
        <p:spPr>
          <a:xfrm>
            <a:off x="3248936" y="1882013"/>
            <a:ext cx="1656184" cy="648072"/>
          </a:xfrm>
          <a:prstGeom prst="roundRect">
            <a:avLst>
              <a:gd name="adj" fmla="val 13049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平安金融</a:t>
            </a:r>
          </a:p>
        </p:txBody>
      </p:sp>
      <p:sp>
        <p:nvSpPr>
          <p:cNvPr id="20" name="圆角矩形 18">
            <a:extLst>
              <a:ext uri="{FF2B5EF4-FFF2-40B4-BE49-F238E27FC236}">
                <a16:creationId xmlns:a16="http://schemas.microsoft.com/office/drawing/2014/main" id="{A0F645D6-66ED-4E74-86E6-FDB132F1E8FB}"/>
              </a:ext>
            </a:extLst>
          </p:cNvPr>
          <p:cNvSpPr/>
          <p:nvPr/>
        </p:nvSpPr>
        <p:spPr>
          <a:xfrm>
            <a:off x="3248936" y="3596075"/>
            <a:ext cx="1656184" cy="648072"/>
          </a:xfrm>
          <a:prstGeom prst="roundRect">
            <a:avLst>
              <a:gd name="adj" fmla="val 13049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平安好医生</a:t>
            </a:r>
          </a:p>
        </p:txBody>
      </p:sp>
      <p:sp>
        <p:nvSpPr>
          <p:cNvPr id="21" name="圆角矩形 16">
            <a:extLst>
              <a:ext uri="{FF2B5EF4-FFF2-40B4-BE49-F238E27FC236}">
                <a16:creationId xmlns:a16="http://schemas.microsoft.com/office/drawing/2014/main" id="{BC7B47D0-44B8-43D9-BB60-E358F2108F4F}"/>
              </a:ext>
            </a:extLst>
          </p:cNvPr>
          <p:cNvSpPr/>
          <p:nvPr/>
        </p:nvSpPr>
        <p:spPr>
          <a:xfrm>
            <a:off x="7065066" y="4186278"/>
            <a:ext cx="1656184" cy="648072"/>
          </a:xfrm>
          <a:prstGeom prst="roundRect">
            <a:avLst>
              <a:gd name="adj" fmla="val 13049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教育</a:t>
            </a:r>
          </a:p>
        </p:txBody>
      </p:sp>
      <p:sp>
        <p:nvSpPr>
          <p:cNvPr id="22" name="圆角矩形 17">
            <a:extLst>
              <a:ext uri="{FF2B5EF4-FFF2-40B4-BE49-F238E27FC236}">
                <a16:creationId xmlns:a16="http://schemas.microsoft.com/office/drawing/2014/main" id="{BEA98502-A173-43A5-9215-1B7EB3BE7260}"/>
              </a:ext>
            </a:extLst>
          </p:cNvPr>
          <p:cNvSpPr/>
          <p:nvPr/>
        </p:nvSpPr>
        <p:spPr>
          <a:xfrm>
            <a:off x="7065066" y="2472216"/>
            <a:ext cx="1656184" cy="648072"/>
          </a:xfrm>
          <a:prstGeom prst="roundRect">
            <a:avLst>
              <a:gd name="adj" fmla="val 13049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电商</a:t>
            </a:r>
          </a:p>
        </p:txBody>
      </p:sp>
      <p:sp>
        <p:nvSpPr>
          <p:cNvPr id="23" name="圆角矩形 18">
            <a:extLst>
              <a:ext uri="{FF2B5EF4-FFF2-40B4-BE49-F238E27FC236}">
                <a16:creationId xmlns:a16="http://schemas.microsoft.com/office/drawing/2014/main" id="{8DC41575-C3DF-4A62-A206-72EA8BA14124}"/>
              </a:ext>
            </a:extLst>
          </p:cNvPr>
          <p:cNvSpPr/>
          <p:nvPr/>
        </p:nvSpPr>
        <p:spPr>
          <a:xfrm>
            <a:off x="8962550" y="3330895"/>
            <a:ext cx="1656184" cy="648072"/>
          </a:xfrm>
          <a:prstGeom prst="roundRect">
            <a:avLst>
              <a:gd name="adj" fmla="val 13049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广告</a:t>
            </a:r>
          </a:p>
        </p:txBody>
      </p:sp>
      <p:sp>
        <p:nvSpPr>
          <p:cNvPr id="24" name="圆角矩形 19">
            <a:extLst>
              <a:ext uri="{FF2B5EF4-FFF2-40B4-BE49-F238E27FC236}">
                <a16:creationId xmlns:a16="http://schemas.microsoft.com/office/drawing/2014/main" id="{D3EDBF2D-A1DC-4B07-B5D5-2BE7795C81B6}"/>
              </a:ext>
            </a:extLst>
          </p:cNvPr>
          <p:cNvSpPr/>
          <p:nvPr/>
        </p:nvSpPr>
        <p:spPr>
          <a:xfrm>
            <a:off x="7065066" y="3329247"/>
            <a:ext cx="1656184" cy="648072"/>
          </a:xfrm>
          <a:prstGeom prst="roundRect">
            <a:avLst>
              <a:gd name="adj" fmla="val 13049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O2O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圆角矩形 20">
            <a:extLst>
              <a:ext uri="{FF2B5EF4-FFF2-40B4-BE49-F238E27FC236}">
                <a16:creationId xmlns:a16="http://schemas.microsoft.com/office/drawing/2014/main" id="{6C079F3E-D9AD-4A24-ADA6-A3CBF72B9407}"/>
              </a:ext>
            </a:extLst>
          </p:cNvPr>
          <p:cNvSpPr/>
          <p:nvPr/>
        </p:nvSpPr>
        <p:spPr>
          <a:xfrm>
            <a:off x="8962550" y="2472216"/>
            <a:ext cx="1656184" cy="648072"/>
          </a:xfrm>
          <a:prstGeom prst="roundRect">
            <a:avLst>
              <a:gd name="adj" fmla="val 13049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汽车</a:t>
            </a:r>
          </a:p>
        </p:txBody>
      </p:sp>
      <p:sp>
        <p:nvSpPr>
          <p:cNvPr id="26" name="圆角矩形 18">
            <a:extLst>
              <a:ext uri="{FF2B5EF4-FFF2-40B4-BE49-F238E27FC236}">
                <a16:creationId xmlns:a16="http://schemas.microsoft.com/office/drawing/2014/main" id="{6910CF8E-3929-45A5-B8EF-DBA962BED132}"/>
              </a:ext>
            </a:extLst>
          </p:cNvPr>
          <p:cNvSpPr/>
          <p:nvPr/>
        </p:nvSpPr>
        <p:spPr>
          <a:xfrm>
            <a:off x="8962550" y="4186278"/>
            <a:ext cx="1656184" cy="648072"/>
          </a:xfrm>
          <a:prstGeom prst="roundRect">
            <a:avLst>
              <a:gd name="adj" fmla="val 13049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18">
            <a:extLst>
              <a:ext uri="{FF2B5EF4-FFF2-40B4-BE49-F238E27FC236}">
                <a16:creationId xmlns:a16="http://schemas.microsoft.com/office/drawing/2014/main" id="{79BD0D40-F2A3-471B-BC06-9DA469011089}"/>
              </a:ext>
            </a:extLst>
          </p:cNvPr>
          <p:cNvSpPr/>
          <p:nvPr/>
        </p:nvSpPr>
        <p:spPr>
          <a:xfrm>
            <a:off x="1351452" y="3632592"/>
            <a:ext cx="1656184" cy="648072"/>
          </a:xfrm>
          <a:prstGeom prst="roundRect">
            <a:avLst>
              <a:gd name="adj" fmla="val 13049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公共服务</a:t>
            </a:r>
          </a:p>
        </p:txBody>
      </p:sp>
      <p:sp>
        <p:nvSpPr>
          <p:cNvPr id="28" name="圆角矩形 18">
            <a:extLst>
              <a:ext uri="{FF2B5EF4-FFF2-40B4-BE49-F238E27FC236}">
                <a16:creationId xmlns:a16="http://schemas.microsoft.com/office/drawing/2014/main" id="{834E2F82-8A31-4518-94DD-E38D69CF62BA}"/>
              </a:ext>
            </a:extLst>
          </p:cNvPr>
          <p:cNvSpPr/>
          <p:nvPr/>
        </p:nvSpPr>
        <p:spPr>
          <a:xfrm>
            <a:off x="1377105" y="4484330"/>
            <a:ext cx="1656184" cy="648072"/>
          </a:xfrm>
          <a:prstGeom prst="roundRect">
            <a:avLst>
              <a:gd name="adj" fmla="val 13049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政务服务</a:t>
            </a:r>
          </a:p>
        </p:txBody>
      </p:sp>
    </p:spTree>
    <p:extLst>
      <p:ext uri="{BB962C8B-B14F-4D97-AF65-F5344CB8AC3E}">
        <p14:creationId xmlns:p14="http://schemas.microsoft.com/office/powerpoint/2010/main" val="3141039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364B717-0732-45F1-829B-31D72BA34377}"/>
              </a:ext>
            </a:extLst>
          </p:cNvPr>
          <p:cNvSpPr txBox="1">
            <a:spLocks/>
          </p:cNvSpPr>
          <p:nvPr/>
        </p:nvSpPr>
        <p:spPr>
          <a:xfrm>
            <a:off x="907774" y="177008"/>
            <a:ext cx="10515600" cy="69763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rPr>
              <a:t>联合运营</a:t>
            </a:r>
            <a:endParaRPr 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8B892FF2-9920-4087-A524-736B993C1B5F}"/>
              </a:ext>
            </a:extLst>
          </p:cNvPr>
          <p:cNvCxnSpPr>
            <a:endCxn id="5" idx="1"/>
          </p:cNvCxnSpPr>
          <p:nvPr/>
        </p:nvCxnSpPr>
        <p:spPr>
          <a:xfrm flipV="1">
            <a:off x="5296161" y="3090214"/>
            <a:ext cx="720080" cy="11403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63">
            <a:extLst>
              <a:ext uri="{FF2B5EF4-FFF2-40B4-BE49-F238E27FC236}">
                <a16:creationId xmlns:a16="http://schemas.microsoft.com/office/drawing/2014/main" id="{0A34A616-75C1-41DE-9B9C-AAA9EC1C903B}"/>
              </a:ext>
            </a:extLst>
          </p:cNvPr>
          <p:cNvSpPr/>
          <p:nvPr/>
        </p:nvSpPr>
        <p:spPr>
          <a:xfrm>
            <a:off x="6016241" y="2544637"/>
            <a:ext cx="2016224" cy="1091154"/>
          </a:xfrm>
          <a:prstGeom prst="roundRect">
            <a:avLst>
              <a:gd name="adj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应用管理平台</a:t>
            </a:r>
          </a:p>
        </p:txBody>
      </p:sp>
      <p:sp>
        <p:nvSpPr>
          <p:cNvPr id="6" name="圆角矩形 65">
            <a:extLst>
              <a:ext uri="{FF2B5EF4-FFF2-40B4-BE49-F238E27FC236}">
                <a16:creationId xmlns:a16="http://schemas.microsoft.com/office/drawing/2014/main" id="{DD6277CA-EC0F-4C2E-ACB4-6C86F8FAF261}"/>
              </a:ext>
            </a:extLst>
          </p:cNvPr>
          <p:cNvSpPr/>
          <p:nvPr/>
        </p:nvSpPr>
        <p:spPr>
          <a:xfrm>
            <a:off x="6016241" y="4352211"/>
            <a:ext cx="2016224" cy="908537"/>
          </a:xfrm>
          <a:prstGeom prst="roundRect">
            <a:avLst>
              <a:gd name="adj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一卡通企业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F29C1AD-1C52-4883-B58F-BB0430C2DE7A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7024353" y="3635791"/>
            <a:ext cx="0" cy="716420"/>
          </a:xfrm>
          <a:prstGeom prst="straightConnector1">
            <a:avLst/>
          </a:prstGeom>
          <a:ln w="28575">
            <a:solidFill>
              <a:schemeClr val="bg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21">
            <a:extLst>
              <a:ext uri="{FF2B5EF4-FFF2-40B4-BE49-F238E27FC236}">
                <a16:creationId xmlns:a16="http://schemas.microsoft.com/office/drawing/2014/main" id="{F3A90019-B562-4794-8710-DB9152C77226}"/>
              </a:ext>
            </a:extLst>
          </p:cNvPr>
          <p:cNvSpPr/>
          <p:nvPr/>
        </p:nvSpPr>
        <p:spPr>
          <a:xfrm>
            <a:off x="6398162" y="3853070"/>
            <a:ext cx="125238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   管理</a:t>
            </a:r>
            <a:endParaRPr lang="en-GB" sz="16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221">
            <a:extLst>
              <a:ext uri="{FF2B5EF4-FFF2-40B4-BE49-F238E27FC236}">
                <a16:creationId xmlns:a16="http://schemas.microsoft.com/office/drawing/2014/main" id="{AF3748BB-8AD2-4222-9C31-83D23E766696}"/>
              </a:ext>
            </a:extLst>
          </p:cNvPr>
          <p:cNvSpPr/>
          <p:nvPr/>
        </p:nvSpPr>
        <p:spPr>
          <a:xfrm>
            <a:off x="5380929" y="2797826"/>
            <a:ext cx="668576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筛选上架</a:t>
            </a:r>
            <a:endParaRPr lang="en-GB" sz="16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F93019F-843D-4F54-8653-5CA244F5DC09}"/>
              </a:ext>
            </a:extLst>
          </p:cNvPr>
          <p:cNvGrpSpPr/>
          <p:nvPr/>
        </p:nvGrpSpPr>
        <p:grpSpPr>
          <a:xfrm>
            <a:off x="1934019" y="1903178"/>
            <a:ext cx="954000" cy="954000"/>
            <a:chOff x="712954" y="3319627"/>
            <a:chExt cx="954000" cy="95400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CE693BDB-145C-4BD3-8A25-25AFC76BF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954" y="3319627"/>
              <a:ext cx="954000" cy="954000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906D242-2B78-4693-90DF-1AACF4549E4F}"/>
                </a:ext>
              </a:extLst>
            </p:cNvPr>
            <p:cNvSpPr/>
            <p:nvPr/>
          </p:nvSpPr>
          <p:spPr>
            <a:xfrm>
              <a:off x="797722" y="3678734"/>
              <a:ext cx="64807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一卡通业务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41F9C98-0D74-42DE-84D7-2C9BFF1C5507}"/>
              </a:ext>
            </a:extLst>
          </p:cNvPr>
          <p:cNvGrpSpPr/>
          <p:nvPr/>
        </p:nvGrpSpPr>
        <p:grpSpPr>
          <a:xfrm>
            <a:off x="2736250" y="1899131"/>
            <a:ext cx="952500" cy="952500"/>
            <a:chOff x="2179762" y="2453218"/>
            <a:chExt cx="952500" cy="95250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821B6703-551E-448A-8350-D4E10C87D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762" y="2453218"/>
              <a:ext cx="952500" cy="952500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EC05382-C7EC-4052-B7D1-5A96E9D22D44}"/>
                </a:ext>
              </a:extLst>
            </p:cNvPr>
            <p:cNvSpPr/>
            <p:nvPr/>
          </p:nvSpPr>
          <p:spPr>
            <a:xfrm>
              <a:off x="2316388" y="2827471"/>
              <a:ext cx="64807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社保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</a:t>
              </a:r>
            </a:p>
          </p:txBody>
        </p:sp>
      </p:grpSp>
      <p:sp>
        <p:nvSpPr>
          <p:cNvPr id="16" name="圆角矩形 67">
            <a:extLst>
              <a:ext uri="{FF2B5EF4-FFF2-40B4-BE49-F238E27FC236}">
                <a16:creationId xmlns:a16="http://schemas.microsoft.com/office/drawing/2014/main" id="{61D02B34-C7B7-43F4-BD60-C683AD58D7BD}"/>
              </a:ext>
            </a:extLst>
          </p:cNvPr>
          <p:cNvSpPr/>
          <p:nvPr/>
        </p:nvSpPr>
        <p:spPr>
          <a:xfrm>
            <a:off x="1934019" y="4505215"/>
            <a:ext cx="3312368" cy="751227"/>
          </a:xfrm>
          <a:prstGeom prst="roundRect">
            <a:avLst>
              <a:gd name="adj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9EC9D00-956E-4132-85FC-18BAD5132D71}"/>
              </a:ext>
            </a:extLst>
          </p:cNvPr>
          <p:cNvSpPr/>
          <p:nvPr/>
        </p:nvSpPr>
        <p:spPr>
          <a:xfrm>
            <a:off x="1937714" y="4632016"/>
            <a:ext cx="33049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</a:p>
        </p:txBody>
      </p:sp>
      <p:sp>
        <p:nvSpPr>
          <p:cNvPr id="18" name="圆角矩形 70">
            <a:extLst>
              <a:ext uri="{FF2B5EF4-FFF2-40B4-BE49-F238E27FC236}">
                <a16:creationId xmlns:a16="http://schemas.microsoft.com/office/drawing/2014/main" id="{5D8D9EDC-8F45-4546-863D-9D0E583A6B72}"/>
              </a:ext>
            </a:extLst>
          </p:cNvPr>
          <p:cNvSpPr/>
          <p:nvPr/>
        </p:nvSpPr>
        <p:spPr>
          <a:xfrm>
            <a:off x="1934019" y="1794758"/>
            <a:ext cx="3312368" cy="2658718"/>
          </a:xfrm>
          <a:prstGeom prst="roundRect">
            <a:avLst>
              <a:gd name="adj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F7EFDAB-B277-4786-9270-3C58205C6267}"/>
              </a:ext>
            </a:extLst>
          </p:cNvPr>
          <p:cNvGrpSpPr/>
          <p:nvPr/>
        </p:nvGrpSpPr>
        <p:grpSpPr>
          <a:xfrm>
            <a:off x="3536981" y="1908025"/>
            <a:ext cx="952500" cy="952500"/>
            <a:chOff x="2179762" y="2453218"/>
            <a:chExt cx="952500" cy="952500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83EEA533-6004-4C96-A7E5-CA0D67BC3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762" y="2453218"/>
              <a:ext cx="952500" cy="952500"/>
            </a:xfrm>
            <a:prstGeom prst="rect">
              <a:avLst/>
            </a:prstGeom>
          </p:spPr>
        </p:pic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325BD436-B49A-4FE4-BEA3-FCDDA8141CAA}"/>
                </a:ext>
              </a:extLst>
            </p:cNvPr>
            <p:cNvSpPr/>
            <p:nvPr/>
          </p:nvSpPr>
          <p:spPr>
            <a:xfrm>
              <a:off x="2316388" y="2827471"/>
              <a:ext cx="64807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违章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处理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095B82D-1F70-4B3C-82CC-0D08B0AB77A5}"/>
              </a:ext>
            </a:extLst>
          </p:cNvPr>
          <p:cNvGrpSpPr/>
          <p:nvPr/>
        </p:nvGrpSpPr>
        <p:grpSpPr>
          <a:xfrm>
            <a:off x="4337713" y="1892606"/>
            <a:ext cx="951058" cy="957155"/>
            <a:chOff x="7547138" y="2340666"/>
            <a:chExt cx="951058" cy="957155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6F727E49-BC39-4A9E-9A69-A139E42B8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47138" y="2340666"/>
              <a:ext cx="951058" cy="957155"/>
            </a:xfrm>
            <a:prstGeom prst="rect">
              <a:avLst/>
            </a:prstGeom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1187496-400A-4F9B-B04D-47E9EBFFEA51}"/>
                </a:ext>
              </a:extLst>
            </p:cNvPr>
            <p:cNvSpPr/>
            <p:nvPr/>
          </p:nvSpPr>
          <p:spPr>
            <a:xfrm>
              <a:off x="7698631" y="2721443"/>
              <a:ext cx="64807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公积金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查询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211F9A0A-0806-4F69-BF64-AD1D8A203D05}"/>
              </a:ext>
            </a:extLst>
          </p:cNvPr>
          <p:cNvGrpSpPr/>
          <p:nvPr/>
        </p:nvGrpSpPr>
        <p:grpSpPr>
          <a:xfrm>
            <a:off x="2743640" y="2958980"/>
            <a:ext cx="952500" cy="952500"/>
            <a:chOff x="2179762" y="2453218"/>
            <a:chExt cx="952500" cy="952500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1BAA8FEE-A427-48CB-AA1F-350CA53FF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762" y="2453218"/>
              <a:ext cx="952500" cy="952500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B875A532-5A6C-47C8-B48E-A508B3EB3709}"/>
                </a:ext>
              </a:extLst>
            </p:cNvPr>
            <p:cNvSpPr/>
            <p:nvPr/>
          </p:nvSpPr>
          <p:spPr>
            <a:xfrm>
              <a:off x="2316388" y="2990267"/>
              <a:ext cx="64807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火车票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40EDE49-A91D-4500-B26A-BB04112271D4}"/>
              </a:ext>
            </a:extLst>
          </p:cNvPr>
          <p:cNvGrpSpPr/>
          <p:nvPr/>
        </p:nvGrpSpPr>
        <p:grpSpPr>
          <a:xfrm>
            <a:off x="3544371" y="2967874"/>
            <a:ext cx="952500" cy="952500"/>
            <a:chOff x="2179762" y="2453218"/>
            <a:chExt cx="952500" cy="952500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E4D67EC0-4E4F-4E3D-AE7E-CA44A6CA5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762" y="2453218"/>
              <a:ext cx="952500" cy="952500"/>
            </a:xfrm>
            <a:prstGeom prst="rect">
              <a:avLst/>
            </a:prstGeom>
          </p:spPr>
        </p:pic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28A8E61C-9C6E-4BD6-B41F-DBB3663A94B6}"/>
                </a:ext>
              </a:extLst>
            </p:cNvPr>
            <p:cNvSpPr/>
            <p:nvPr/>
          </p:nvSpPr>
          <p:spPr>
            <a:xfrm>
              <a:off x="2316388" y="2827471"/>
              <a:ext cx="64807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话费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充值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1FAC479C-5C83-4F59-8D68-B424C861EF5D}"/>
              </a:ext>
            </a:extLst>
          </p:cNvPr>
          <p:cNvGrpSpPr/>
          <p:nvPr/>
        </p:nvGrpSpPr>
        <p:grpSpPr>
          <a:xfrm>
            <a:off x="4345103" y="2952455"/>
            <a:ext cx="951058" cy="957155"/>
            <a:chOff x="7547138" y="2340666"/>
            <a:chExt cx="951058" cy="957155"/>
          </a:xfrm>
        </p:grpSpPr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78B0A250-4174-473B-9D04-5A8D29704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47138" y="2340666"/>
              <a:ext cx="951058" cy="957155"/>
            </a:xfrm>
            <a:prstGeom prst="rect">
              <a:avLst/>
            </a:prstGeom>
          </p:spPr>
        </p:pic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B56C4315-31F8-4BEE-8456-85D1303EA20A}"/>
                </a:ext>
              </a:extLst>
            </p:cNvPr>
            <p:cNvSpPr/>
            <p:nvPr/>
          </p:nvSpPr>
          <p:spPr>
            <a:xfrm>
              <a:off x="7698631" y="2721443"/>
              <a:ext cx="64807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生活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缴费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50B415D-5317-4601-931C-47CA4A0DBEAE}"/>
              </a:ext>
            </a:extLst>
          </p:cNvPr>
          <p:cNvGrpSpPr/>
          <p:nvPr/>
        </p:nvGrpSpPr>
        <p:grpSpPr>
          <a:xfrm>
            <a:off x="1950017" y="2951647"/>
            <a:ext cx="952500" cy="952500"/>
            <a:chOff x="2179762" y="2453218"/>
            <a:chExt cx="952500" cy="952500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FF2EA76E-4273-4F5D-8D7D-19EE02A69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762" y="2453218"/>
              <a:ext cx="952500" cy="952500"/>
            </a:xfrm>
            <a:prstGeom prst="rect">
              <a:avLst/>
            </a:prstGeom>
          </p:spPr>
        </p:pic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94DCFA10-8006-49A1-8DED-28A0A8A15AA0}"/>
                </a:ext>
              </a:extLst>
            </p:cNvPr>
            <p:cNvSpPr/>
            <p:nvPr/>
          </p:nvSpPr>
          <p:spPr>
            <a:xfrm>
              <a:off x="2316388" y="2986567"/>
              <a:ext cx="64807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电影票</a:t>
              </a:r>
            </a:p>
          </p:txBody>
        </p:sp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ECE1FB2A-DE86-493C-8367-6C0526213CE7}"/>
              </a:ext>
            </a:extLst>
          </p:cNvPr>
          <p:cNvSpPr/>
          <p:nvPr/>
        </p:nvSpPr>
        <p:spPr>
          <a:xfrm>
            <a:off x="1918021" y="4076373"/>
            <a:ext cx="33049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应用运行容器</a:t>
            </a: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E3687B33-EFDF-4BBE-B0ED-4D94E5F9912B}"/>
              </a:ext>
            </a:extLst>
          </p:cNvPr>
          <p:cNvCxnSpPr/>
          <p:nvPr/>
        </p:nvCxnSpPr>
        <p:spPr>
          <a:xfrm flipV="1">
            <a:off x="8034600" y="3078810"/>
            <a:ext cx="720080" cy="11403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圆角矩形 65">
            <a:extLst>
              <a:ext uri="{FF2B5EF4-FFF2-40B4-BE49-F238E27FC236}">
                <a16:creationId xmlns:a16="http://schemas.microsoft.com/office/drawing/2014/main" id="{7699A4F5-60C9-4495-95A6-3DF498510FC8}"/>
              </a:ext>
            </a:extLst>
          </p:cNvPr>
          <p:cNvSpPr/>
          <p:nvPr/>
        </p:nvSpPr>
        <p:spPr>
          <a:xfrm>
            <a:off x="8759935" y="2624541"/>
            <a:ext cx="2016224" cy="908537"/>
          </a:xfrm>
          <a:prstGeom prst="roundRect">
            <a:avLst>
              <a:gd name="adj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企业自有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8E327B57-7FE8-46FE-A881-D92EB6A27966}"/>
              </a:ext>
            </a:extLst>
          </p:cNvPr>
          <p:cNvCxnSpPr/>
          <p:nvPr/>
        </p:nvCxnSpPr>
        <p:spPr>
          <a:xfrm>
            <a:off x="5618205" y="1285103"/>
            <a:ext cx="0" cy="5156886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918A2AA6-E4BD-418B-8B5F-C9244DB727E9}"/>
              </a:ext>
            </a:extLst>
          </p:cNvPr>
          <p:cNvSpPr txBox="1"/>
          <p:nvPr/>
        </p:nvSpPr>
        <p:spPr>
          <a:xfrm>
            <a:off x="2086643" y="5667632"/>
            <a:ext cx="3159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平安开拓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7EAD90D-66DF-4FD4-8532-5C93BCD0E74B}"/>
              </a:ext>
            </a:extLst>
          </p:cNvPr>
          <p:cNvSpPr txBox="1"/>
          <p:nvPr/>
        </p:nvSpPr>
        <p:spPr>
          <a:xfrm>
            <a:off x="6793213" y="5667632"/>
            <a:ext cx="3159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企业运营</a:t>
            </a:r>
          </a:p>
        </p:txBody>
      </p:sp>
    </p:spTree>
    <p:extLst>
      <p:ext uri="{BB962C8B-B14F-4D97-AF65-F5344CB8AC3E}">
        <p14:creationId xmlns:p14="http://schemas.microsoft.com/office/powerpoint/2010/main" val="4292746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364B717-0732-45F1-829B-31D72BA34377}"/>
              </a:ext>
            </a:extLst>
          </p:cNvPr>
          <p:cNvSpPr txBox="1">
            <a:spLocks/>
          </p:cNvSpPr>
          <p:nvPr/>
        </p:nvSpPr>
        <p:spPr>
          <a:xfrm>
            <a:off x="907774" y="177008"/>
            <a:ext cx="10515600" cy="69763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rPr>
              <a:t>企业完全自主的运营权</a:t>
            </a:r>
            <a:endParaRPr 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</p:txBody>
      </p:sp>
      <p:sp>
        <p:nvSpPr>
          <p:cNvPr id="42" name="Rectangle 121">
            <a:extLst>
              <a:ext uri="{FF2B5EF4-FFF2-40B4-BE49-F238E27FC236}">
                <a16:creationId xmlns:a16="http://schemas.microsoft.com/office/drawing/2014/main" id="{20D380DA-7F61-4BE2-915A-7E89774F08B1}"/>
              </a:ext>
            </a:extLst>
          </p:cNvPr>
          <p:cNvSpPr/>
          <p:nvPr/>
        </p:nvSpPr>
        <p:spPr>
          <a:xfrm>
            <a:off x="644852" y="2476947"/>
            <a:ext cx="6624736" cy="2295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所有用户界面和功能的开发权和运营权都</a:t>
            </a: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归通卡公司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所有，一卡通公司可以完全独立自主地发展业务；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一卡通公司可以完全自主地接入任何支付方式，平台不做任何限制；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一卡通公司可以利用开放平台的特性，以更低门槛、更低成本地吸引其他行业的合作伙伴进驻平台。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61CF50F1-C399-4D68-A7FE-2E5885D556B8}"/>
              </a:ext>
            </a:extLst>
          </p:cNvPr>
          <p:cNvCxnSpPr>
            <a:stCxn id="47" idx="2"/>
            <a:endCxn id="49" idx="0"/>
          </p:cNvCxnSpPr>
          <p:nvPr/>
        </p:nvCxnSpPr>
        <p:spPr>
          <a:xfrm>
            <a:off x="9328562" y="2603821"/>
            <a:ext cx="0" cy="1949549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圆角矩形 43">
            <a:extLst>
              <a:ext uri="{FF2B5EF4-FFF2-40B4-BE49-F238E27FC236}">
                <a16:creationId xmlns:a16="http://schemas.microsoft.com/office/drawing/2014/main" id="{821B4740-25B0-4DFC-9BC2-113DD99EDCEF}"/>
              </a:ext>
            </a:extLst>
          </p:cNvPr>
          <p:cNvSpPr/>
          <p:nvPr/>
        </p:nvSpPr>
        <p:spPr>
          <a:xfrm>
            <a:off x="8500470" y="1955749"/>
            <a:ext cx="1656184" cy="648072"/>
          </a:xfrm>
          <a:prstGeom prst="roundRect">
            <a:avLst>
              <a:gd name="adj" fmla="val 13049"/>
            </a:avLst>
          </a:prstGeom>
          <a:solidFill>
            <a:srgbClr val="E95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入口</a:t>
            </a:r>
          </a:p>
        </p:txBody>
      </p:sp>
      <p:sp>
        <p:nvSpPr>
          <p:cNvPr id="48" name="圆角矩形 44">
            <a:extLst>
              <a:ext uri="{FF2B5EF4-FFF2-40B4-BE49-F238E27FC236}">
                <a16:creationId xmlns:a16="http://schemas.microsoft.com/office/drawing/2014/main" id="{C97063C9-FDA4-49C6-8518-EB7556505439}"/>
              </a:ext>
            </a:extLst>
          </p:cNvPr>
          <p:cNvSpPr/>
          <p:nvPr/>
        </p:nvSpPr>
        <p:spPr>
          <a:xfrm>
            <a:off x="8500470" y="3687497"/>
            <a:ext cx="1656184" cy="648072"/>
          </a:xfrm>
          <a:prstGeom prst="roundRect">
            <a:avLst>
              <a:gd name="adj" fmla="val 13049"/>
            </a:avLst>
          </a:prstGeom>
          <a:solidFill>
            <a:srgbClr val="E95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页面</a:t>
            </a:r>
          </a:p>
        </p:txBody>
      </p:sp>
      <p:sp>
        <p:nvSpPr>
          <p:cNvPr id="49" name="圆角矩形 47">
            <a:extLst>
              <a:ext uri="{FF2B5EF4-FFF2-40B4-BE49-F238E27FC236}">
                <a16:creationId xmlns:a16="http://schemas.microsoft.com/office/drawing/2014/main" id="{7AEF01E4-5983-4074-850E-DC0F486ABA78}"/>
              </a:ext>
            </a:extLst>
          </p:cNvPr>
          <p:cNvSpPr/>
          <p:nvPr/>
        </p:nvSpPr>
        <p:spPr>
          <a:xfrm>
            <a:off x="8500470" y="4553370"/>
            <a:ext cx="1656184" cy="648072"/>
          </a:xfrm>
          <a:prstGeom prst="roundRect">
            <a:avLst>
              <a:gd name="adj" fmla="val 13049"/>
            </a:avLst>
          </a:prstGeom>
          <a:solidFill>
            <a:srgbClr val="E95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账户</a:t>
            </a:r>
          </a:p>
        </p:txBody>
      </p:sp>
      <p:sp>
        <p:nvSpPr>
          <p:cNvPr id="50" name="圆角矩形 48">
            <a:extLst>
              <a:ext uri="{FF2B5EF4-FFF2-40B4-BE49-F238E27FC236}">
                <a16:creationId xmlns:a16="http://schemas.microsoft.com/office/drawing/2014/main" id="{68FD40A5-B457-432E-B22E-C63562B9A249}"/>
              </a:ext>
            </a:extLst>
          </p:cNvPr>
          <p:cNvSpPr/>
          <p:nvPr/>
        </p:nvSpPr>
        <p:spPr>
          <a:xfrm>
            <a:off x="8511726" y="2821623"/>
            <a:ext cx="1656184" cy="648072"/>
          </a:xfrm>
          <a:prstGeom prst="roundRect">
            <a:avLst>
              <a:gd name="adj" fmla="val 13049"/>
            </a:avLst>
          </a:prstGeom>
          <a:solidFill>
            <a:srgbClr val="E95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卡标准</a:t>
            </a:r>
          </a:p>
        </p:txBody>
      </p:sp>
    </p:spTree>
    <p:extLst>
      <p:ext uri="{BB962C8B-B14F-4D97-AF65-F5344CB8AC3E}">
        <p14:creationId xmlns:p14="http://schemas.microsoft.com/office/powerpoint/2010/main" val="1040213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https://timgsa.baidu.com/timg?image&amp;quality=80&amp;size=b9999_10000&amp;sec=1504863566995&amp;di=4dc832632a54409114a8562e4039e25d&amp;imgtype=0&amp;src=http%3A%2F%2Fimgsrc.baidu.com%2Fimage%2Fc0%253Dshijue1%252C0%252C0%252C294%252C40%2Fsign%3D685981c8a9cc7cd9ee203c9a51684b4a%2F8c1001e93901213f7cf8d4f95ee736d12e2e95c8.jpg">
            <a:extLst>
              <a:ext uri="{FF2B5EF4-FFF2-40B4-BE49-F238E27FC236}">
                <a16:creationId xmlns:a16="http://schemas.microsoft.com/office/drawing/2014/main" id="{080A90EB-51EE-482B-9AA8-3C1FD199AD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94" b="633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364B717-0732-45F1-829B-31D72BA34377}"/>
              </a:ext>
            </a:extLst>
          </p:cNvPr>
          <p:cNvSpPr txBox="1">
            <a:spLocks/>
          </p:cNvSpPr>
          <p:nvPr/>
        </p:nvSpPr>
        <p:spPr>
          <a:xfrm>
            <a:off x="907774" y="177008"/>
            <a:ext cx="10515600" cy="69763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rPr>
              <a:t>共生共赢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A00968-BC24-4D05-8145-CB3266A85B15}"/>
              </a:ext>
            </a:extLst>
          </p:cNvPr>
          <p:cNvSpPr txBox="1"/>
          <p:nvPr/>
        </p:nvSpPr>
        <p:spPr>
          <a:xfrm>
            <a:off x="10357658" y="946668"/>
            <a:ext cx="142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一卡通企业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D7C5B37-2C9B-44BB-ACCF-C210D2B50B4F}"/>
              </a:ext>
            </a:extLst>
          </p:cNvPr>
          <p:cNvSpPr txBox="1"/>
          <p:nvPr/>
        </p:nvSpPr>
        <p:spPr>
          <a:xfrm>
            <a:off x="353289" y="5140037"/>
            <a:ext cx="142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平安智慧城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C49B87D-107A-4AC6-AF8E-98DEFAD049C7}"/>
              </a:ext>
            </a:extLst>
          </p:cNvPr>
          <p:cNvSpPr txBox="1"/>
          <p:nvPr/>
        </p:nvSpPr>
        <p:spPr>
          <a:xfrm>
            <a:off x="9069184" y="3171707"/>
            <a:ext cx="3541223" cy="222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重树行业地位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增加营收渠道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获得发展空间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A72DAA8-2A5F-4E6A-85DF-4D8B1E97C912}"/>
              </a:ext>
            </a:extLst>
          </p:cNvPr>
          <p:cNvSpPr txBox="1"/>
          <p:nvPr/>
        </p:nvSpPr>
        <p:spPr>
          <a:xfrm>
            <a:off x="457200" y="2241086"/>
            <a:ext cx="2069869" cy="222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占场景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获数据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推内容</a:t>
            </a:r>
          </a:p>
        </p:txBody>
      </p:sp>
    </p:spTree>
    <p:extLst>
      <p:ext uri="{BB962C8B-B14F-4D97-AF65-F5344CB8AC3E}">
        <p14:creationId xmlns:p14="http://schemas.microsoft.com/office/powerpoint/2010/main" val="35208061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C1896FB7-3A1A-43A0-84B0-23BB1F2F3BC7}"/>
              </a:ext>
            </a:extLst>
          </p:cNvPr>
          <p:cNvGrpSpPr/>
          <p:nvPr/>
        </p:nvGrpSpPr>
        <p:grpSpPr>
          <a:xfrm>
            <a:off x="339890" y="37070"/>
            <a:ext cx="7135030" cy="7483279"/>
            <a:chOff x="2923370" y="1397561"/>
            <a:chExt cx="5856451" cy="6142295"/>
          </a:xfrm>
        </p:grpSpPr>
        <p:grpSp>
          <p:nvGrpSpPr>
            <p:cNvPr id="103" name="Group 6">
              <a:extLst>
                <a:ext uri="{FF2B5EF4-FFF2-40B4-BE49-F238E27FC236}">
                  <a16:creationId xmlns:a16="http://schemas.microsoft.com/office/drawing/2014/main" id="{D4B3289A-DBB2-4238-99FF-5703D2CBE903}"/>
                </a:ext>
              </a:extLst>
            </p:cNvPr>
            <p:cNvGrpSpPr/>
            <p:nvPr/>
          </p:nvGrpSpPr>
          <p:grpSpPr>
            <a:xfrm>
              <a:off x="2923370" y="1397561"/>
              <a:ext cx="5856451" cy="6142295"/>
              <a:chOff x="2217738" y="685801"/>
              <a:chExt cx="3879850" cy="4648199"/>
            </a:xfrm>
          </p:grpSpPr>
          <p:sp>
            <p:nvSpPr>
              <p:cNvPr id="104" name="Freeform 5">
                <a:extLst>
                  <a:ext uri="{FF2B5EF4-FFF2-40B4-BE49-F238E27FC236}">
                    <a16:creationId xmlns:a16="http://schemas.microsoft.com/office/drawing/2014/main" id="{55DA62F1-0C82-4C86-95A2-4A37BB7726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8225" y="1738313"/>
                <a:ext cx="1249363" cy="1571625"/>
              </a:xfrm>
              <a:custGeom>
                <a:avLst/>
                <a:gdLst/>
                <a:ahLst/>
                <a:cxnLst>
                  <a:cxn ang="0">
                    <a:pos x="121" y="582"/>
                  </a:cxn>
                  <a:cxn ang="0">
                    <a:pos x="192" y="508"/>
                  </a:cxn>
                  <a:cxn ang="0">
                    <a:pos x="529" y="160"/>
                  </a:cxn>
                  <a:cxn ang="0">
                    <a:pos x="716" y="174"/>
                  </a:cxn>
                  <a:cxn ang="0">
                    <a:pos x="593" y="375"/>
                  </a:cxn>
                  <a:cxn ang="0">
                    <a:pos x="483" y="536"/>
                  </a:cxn>
                  <a:cxn ang="0">
                    <a:pos x="350" y="734"/>
                  </a:cxn>
                  <a:cxn ang="0">
                    <a:pos x="339" y="792"/>
                  </a:cxn>
                  <a:cxn ang="0">
                    <a:pos x="121" y="582"/>
                  </a:cxn>
                </a:cxnLst>
                <a:rect l="0" t="0" r="r" b="b"/>
                <a:pathLst>
                  <a:path w="726" h="914">
                    <a:moveTo>
                      <a:pt x="121" y="582"/>
                    </a:moveTo>
                    <a:cubicBezTo>
                      <a:pt x="144" y="569"/>
                      <a:pt x="170" y="538"/>
                      <a:pt x="192" y="508"/>
                    </a:cubicBezTo>
                    <a:cubicBezTo>
                      <a:pt x="269" y="485"/>
                      <a:pt x="431" y="301"/>
                      <a:pt x="529" y="160"/>
                    </a:cubicBezTo>
                    <a:cubicBezTo>
                      <a:pt x="640" y="0"/>
                      <a:pt x="726" y="92"/>
                      <a:pt x="716" y="174"/>
                    </a:cubicBezTo>
                    <a:cubicBezTo>
                      <a:pt x="706" y="257"/>
                      <a:pt x="631" y="315"/>
                      <a:pt x="593" y="375"/>
                    </a:cubicBezTo>
                    <a:cubicBezTo>
                      <a:pt x="555" y="434"/>
                      <a:pt x="564" y="421"/>
                      <a:pt x="483" y="536"/>
                    </a:cubicBezTo>
                    <a:cubicBezTo>
                      <a:pt x="340" y="679"/>
                      <a:pt x="350" y="734"/>
                      <a:pt x="350" y="734"/>
                    </a:cubicBezTo>
                    <a:cubicBezTo>
                      <a:pt x="350" y="734"/>
                      <a:pt x="348" y="748"/>
                      <a:pt x="339" y="792"/>
                    </a:cubicBezTo>
                    <a:cubicBezTo>
                      <a:pt x="0" y="914"/>
                      <a:pt x="70" y="612"/>
                      <a:pt x="121" y="582"/>
                    </a:cubicBezTo>
                    <a:close/>
                  </a:path>
                </a:pathLst>
              </a:custGeom>
              <a:solidFill>
                <a:srgbClr val="00B09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05" name="Freeform 6">
                <a:extLst>
                  <a:ext uri="{FF2B5EF4-FFF2-40B4-BE49-F238E27FC236}">
                    <a16:creationId xmlns:a16="http://schemas.microsoft.com/office/drawing/2014/main" id="{8D71E7FA-6403-4281-8F87-C1A50597B1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6450" y="1019175"/>
                <a:ext cx="876300" cy="1795462"/>
              </a:xfrm>
              <a:custGeom>
                <a:avLst/>
                <a:gdLst/>
                <a:ahLst/>
                <a:cxnLst>
                  <a:cxn ang="0">
                    <a:pos x="150" y="1042"/>
                  </a:cxn>
                  <a:cxn ang="0">
                    <a:pos x="109" y="1038"/>
                  </a:cxn>
                  <a:cxn ang="0">
                    <a:pos x="127" y="1002"/>
                  </a:cxn>
                  <a:cxn ang="0">
                    <a:pos x="109" y="1038"/>
                  </a:cxn>
                  <a:cxn ang="0">
                    <a:pos x="56" y="781"/>
                  </a:cxn>
                  <a:cxn ang="0">
                    <a:pos x="98" y="710"/>
                  </a:cxn>
                  <a:cxn ang="0">
                    <a:pos x="207" y="357"/>
                  </a:cxn>
                  <a:cxn ang="0">
                    <a:pos x="260" y="168"/>
                  </a:cxn>
                  <a:cxn ang="0">
                    <a:pos x="399" y="11"/>
                  </a:cxn>
                  <a:cxn ang="0">
                    <a:pos x="395" y="351"/>
                  </a:cxn>
                  <a:cxn ang="0">
                    <a:pos x="330" y="648"/>
                  </a:cxn>
                  <a:cxn ang="0">
                    <a:pos x="288" y="884"/>
                  </a:cxn>
                  <a:cxn ang="0">
                    <a:pos x="150" y="1042"/>
                  </a:cxn>
                </a:cxnLst>
                <a:rect l="0" t="0" r="r" b="b"/>
                <a:pathLst>
                  <a:path w="510" h="1044">
                    <a:moveTo>
                      <a:pt x="150" y="1042"/>
                    </a:moveTo>
                    <a:cubicBezTo>
                      <a:pt x="136" y="1042"/>
                      <a:pt x="122" y="1041"/>
                      <a:pt x="109" y="1038"/>
                    </a:cubicBezTo>
                    <a:cubicBezTo>
                      <a:pt x="121" y="1015"/>
                      <a:pt x="127" y="1002"/>
                      <a:pt x="127" y="1002"/>
                    </a:cubicBezTo>
                    <a:cubicBezTo>
                      <a:pt x="127" y="1002"/>
                      <a:pt x="121" y="1015"/>
                      <a:pt x="109" y="1038"/>
                    </a:cubicBezTo>
                    <a:cubicBezTo>
                      <a:pt x="40" y="1024"/>
                      <a:pt x="0" y="969"/>
                      <a:pt x="56" y="781"/>
                    </a:cubicBezTo>
                    <a:cubicBezTo>
                      <a:pt x="73" y="771"/>
                      <a:pt x="88" y="749"/>
                      <a:pt x="98" y="710"/>
                    </a:cubicBezTo>
                    <a:cubicBezTo>
                      <a:pt x="123" y="546"/>
                      <a:pt x="174" y="408"/>
                      <a:pt x="207" y="357"/>
                    </a:cubicBezTo>
                    <a:cubicBezTo>
                      <a:pt x="224" y="306"/>
                      <a:pt x="211" y="273"/>
                      <a:pt x="260" y="168"/>
                    </a:cubicBezTo>
                    <a:cubicBezTo>
                      <a:pt x="304" y="18"/>
                      <a:pt x="327" y="0"/>
                      <a:pt x="399" y="11"/>
                    </a:cubicBezTo>
                    <a:cubicBezTo>
                      <a:pt x="510" y="35"/>
                      <a:pt x="437" y="226"/>
                      <a:pt x="395" y="351"/>
                    </a:cubicBezTo>
                    <a:cubicBezTo>
                      <a:pt x="353" y="476"/>
                      <a:pt x="398" y="503"/>
                      <a:pt x="330" y="648"/>
                    </a:cubicBezTo>
                    <a:cubicBezTo>
                      <a:pt x="277" y="762"/>
                      <a:pt x="276" y="832"/>
                      <a:pt x="288" y="884"/>
                    </a:cubicBezTo>
                    <a:cubicBezTo>
                      <a:pt x="263" y="951"/>
                      <a:pt x="215" y="1044"/>
                      <a:pt x="150" y="1042"/>
                    </a:cubicBezTo>
                    <a:close/>
                  </a:path>
                </a:pathLst>
              </a:custGeom>
              <a:solidFill>
                <a:srgbClr val="0175B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06" name="Freeform 7">
                <a:extLst>
                  <a:ext uri="{FF2B5EF4-FFF2-40B4-BE49-F238E27FC236}">
                    <a16:creationId xmlns:a16="http://schemas.microsoft.com/office/drawing/2014/main" id="{EDD33267-131F-406A-9D0D-DC38C8504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7500" y="685801"/>
                <a:ext cx="652463" cy="2127250"/>
              </a:xfrm>
              <a:custGeom>
                <a:avLst/>
                <a:gdLst/>
                <a:ahLst/>
                <a:cxnLst>
                  <a:cxn ang="0">
                    <a:pos x="260" y="1056"/>
                  </a:cxn>
                  <a:cxn ang="0">
                    <a:pos x="157" y="1236"/>
                  </a:cxn>
                  <a:cxn ang="0">
                    <a:pos x="46" y="1069"/>
                  </a:cxn>
                  <a:cxn ang="0">
                    <a:pos x="43" y="902"/>
                  </a:cxn>
                  <a:cxn ang="0">
                    <a:pos x="41" y="801"/>
                  </a:cxn>
                  <a:cxn ang="0">
                    <a:pos x="52" y="495"/>
                  </a:cxn>
                  <a:cxn ang="0">
                    <a:pos x="67" y="317"/>
                  </a:cxn>
                  <a:cxn ang="0">
                    <a:pos x="184" y="13"/>
                  </a:cxn>
                  <a:cxn ang="0">
                    <a:pos x="276" y="349"/>
                  </a:cxn>
                  <a:cxn ang="0">
                    <a:pos x="273" y="634"/>
                  </a:cxn>
                  <a:cxn ang="0">
                    <a:pos x="271" y="957"/>
                  </a:cxn>
                  <a:cxn ang="0">
                    <a:pos x="273" y="960"/>
                  </a:cxn>
                  <a:cxn ang="0">
                    <a:pos x="260" y="1056"/>
                  </a:cxn>
                </a:cxnLst>
                <a:rect l="0" t="0" r="r" b="b"/>
                <a:pathLst>
                  <a:path w="379" h="1237">
                    <a:moveTo>
                      <a:pt x="260" y="1056"/>
                    </a:moveTo>
                    <a:cubicBezTo>
                      <a:pt x="263" y="1080"/>
                      <a:pt x="265" y="1232"/>
                      <a:pt x="157" y="1236"/>
                    </a:cubicBezTo>
                    <a:cubicBezTo>
                      <a:pt x="53" y="1237"/>
                      <a:pt x="0" y="1195"/>
                      <a:pt x="46" y="1069"/>
                    </a:cubicBezTo>
                    <a:cubicBezTo>
                      <a:pt x="78" y="979"/>
                      <a:pt x="57" y="929"/>
                      <a:pt x="43" y="902"/>
                    </a:cubicBezTo>
                    <a:cubicBezTo>
                      <a:pt x="45" y="877"/>
                      <a:pt x="44" y="844"/>
                      <a:pt x="41" y="801"/>
                    </a:cubicBezTo>
                    <a:cubicBezTo>
                      <a:pt x="25" y="608"/>
                      <a:pt x="46" y="530"/>
                      <a:pt x="52" y="495"/>
                    </a:cubicBezTo>
                    <a:cubicBezTo>
                      <a:pt x="57" y="460"/>
                      <a:pt x="71" y="377"/>
                      <a:pt x="67" y="317"/>
                    </a:cubicBezTo>
                    <a:cubicBezTo>
                      <a:pt x="81" y="70"/>
                      <a:pt x="86" y="18"/>
                      <a:pt x="184" y="13"/>
                    </a:cubicBezTo>
                    <a:cubicBezTo>
                      <a:pt x="379" y="0"/>
                      <a:pt x="276" y="349"/>
                      <a:pt x="276" y="349"/>
                    </a:cubicBezTo>
                    <a:cubicBezTo>
                      <a:pt x="276" y="349"/>
                      <a:pt x="276" y="584"/>
                      <a:pt x="273" y="634"/>
                    </a:cubicBezTo>
                    <a:cubicBezTo>
                      <a:pt x="269" y="683"/>
                      <a:pt x="262" y="892"/>
                      <a:pt x="271" y="957"/>
                    </a:cubicBezTo>
                    <a:cubicBezTo>
                      <a:pt x="272" y="958"/>
                      <a:pt x="273" y="959"/>
                      <a:pt x="273" y="960"/>
                    </a:cubicBezTo>
                    <a:cubicBezTo>
                      <a:pt x="266" y="998"/>
                      <a:pt x="258" y="1043"/>
                      <a:pt x="260" y="1056"/>
                    </a:cubicBezTo>
                    <a:close/>
                  </a:path>
                </a:pathLst>
              </a:custGeom>
              <a:solidFill>
                <a:srgbClr val="FA9C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07" name="Freeform 8">
                <a:extLst>
                  <a:ext uri="{FF2B5EF4-FFF2-40B4-BE49-F238E27FC236}">
                    <a16:creationId xmlns:a16="http://schemas.microsoft.com/office/drawing/2014/main" id="{18E9130F-8CE1-45E2-96B2-B0B15F02B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9313" y="1063625"/>
                <a:ext cx="806450" cy="1941512"/>
              </a:xfrm>
              <a:custGeom>
                <a:avLst/>
                <a:gdLst/>
                <a:ahLst/>
                <a:cxnLst>
                  <a:cxn ang="0">
                    <a:pos x="427" y="839"/>
                  </a:cxn>
                  <a:cxn ang="0">
                    <a:pos x="427" y="1071"/>
                  </a:cxn>
                  <a:cxn ang="0">
                    <a:pos x="175" y="1110"/>
                  </a:cxn>
                  <a:cxn ang="0">
                    <a:pos x="210" y="880"/>
                  </a:cxn>
                  <a:cxn ang="0">
                    <a:pos x="132" y="645"/>
                  </a:cxn>
                  <a:cxn ang="0">
                    <a:pos x="78" y="486"/>
                  </a:cxn>
                  <a:cxn ang="0">
                    <a:pos x="25" y="226"/>
                  </a:cxn>
                  <a:cxn ang="0">
                    <a:pos x="85" y="0"/>
                  </a:cxn>
                  <a:cxn ang="0">
                    <a:pos x="221" y="264"/>
                  </a:cxn>
                  <a:cxn ang="0">
                    <a:pos x="320" y="573"/>
                  </a:cxn>
                  <a:cxn ang="0">
                    <a:pos x="380" y="718"/>
                  </a:cxn>
                  <a:cxn ang="0">
                    <a:pos x="415" y="763"/>
                  </a:cxn>
                  <a:cxn ang="0">
                    <a:pos x="427" y="839"/>
                  </a:cxn>
                </a:cxnLst>
                <a:rect l="0" t="0" r="r" b="b"/>
                <a:pathLst>
                  <a:path w="469" h="1129">
                    <a:moveTo>
                      <a:pt x="427" y="839"/>
                    </a:moveTo>
                    <a:cubicBezTo>
                      <a:pt x="423" y="861"/>
                      <a:pt x="469" y="1009"/>
                      <a:pt x="427" y="1071"/>
                    </a:cubicBezTo>
                    <a:cubicBezTo>
                      <a:pt x="394" y="1121"/>
                      <a:pt x="266" y="1129"/>
                      <a:pt x="175" y="1110"/>
                    </a:cubicBezTo>
                    <a:cubicBezTo>
                      <a:pt x="192" y="1019"/>
                      <a:pt x="210" y="880"/>
                      <a:pt x="210" y="880"/>
                    </a:cubicBezTo>
                    <a:cubicBezTo>
                      <a:pt x="210" y="880"/>
                      <a:pt x="168" y="745"/>
                      <a:pt x="132" y="645"/>
                    </a:cubicBezTo>
                    <a:cubicBezTo>
                      <a:pt x="74" y="546"/>
                      <a:pt x="78" y="486"/>
                      <a:pt x="78" y="486"/>
                    </a:cubicBezTo>
                    <a:cubicBezTo>
                      <a:pt x="78" y="486"/>
                      <a:pt x="50" y="333"/>
                      <a:pt x="25" y="226"/>
                    </a:cubicBezTo>
                    <a:cubicBezTo>
                      <a:pt x="0" y="118"/>
                      <a:pt x="17" y="5"/>
                      <a:pt x="85" y="0"/>
                    </a:cubicBezTo>
                    <a:cubicBezTo>
                      <a:pt x="238" y="28"/>
                      <a:pt x="223" y="241"/>
                      <a:pt x="221" y="264"/>
                    </a:cubicBezTo>
                    <a:cubicBezTo>
                      <a:pt x="221" y="264"/>
                      <a:pt x="311" y="475"/>
                      <a:pt x="320" y="573"/>
                    </a:cubicBezTo>
                    <a:cubicBezTo>
                      <a:pt x="366" y="655"/>
                      <a:pt x="357" y="659"/>
                      <a:pt x="380" y="718"/>
                    </a:cubicBezTo>
                    <a:cubicBezTo>
                      <a:pt x="390" y="743"/>
                      <a:pt x="403" y="756"/>
                      <a:pt x="415" y="763"/>
                    </a:cubicBezTo>
                    <a:cubicBezTo>
                      <a:pt x="423" y="798"/>
                      <a:pt x="428" y="830"/>
                      <a:pt x="427" y="839"/>
                    </a:cubicBezTo>
                    <a:close/>
                  </a:path>
                </a:pathLst>
              </a:custGeom>
              <a:solidFill>
                <a:srgbClr val="DF361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08" name="Freeform 9">
                <a:extLst>
                  <a:ext uri="{FF2B5EF4-FFF2-40B4-BE49-F238E27FC236}">
                    <a16:creationId xmlns:a16="http://schemas.microsoft.com/office/drawing/2014/main" id="{43FEF939-C6F1-449D-93E0-3FB3870BA9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3450" y="2236788"/>
                <a:ext cx="1330325" cy="1373187"/>
              </a:xfrm>
              <a:custGeom>
                <a:avLst/>
                <a:gdLst/>
                <a:ahLst/>
                <a:cxnLst>
                  <a:cxn ang="0">
                    <a:pos x="774" y="330"/>
                  </a:cxn>
                  <a:cxn ang="0">
                    <a:pos x="379" y="798"/>
                  </a:cxn>
                  <a:cxn ang="0">
                    <a:pos x="0" y="688"/>
                  </a:cxn>
                  <a:cxn ang="0">
                    <a:pos x="109" y="497"/>
                  </a:cxn>
                  <a:cxn ang="0">
                    <a:pos x="126" y="428"/>
                  </a:cxn>
                  <a:cxn ang="0">
                    <a:pos x="378" y="389"/>
                  </a:cxn>
                  <a:cxn ang="0">
                    <a:pos x="378" y="157"/>
                  </a:cxn>
                  <a:cxn ang="0">
                    <a:pos x="366" y="81"/>
                  </a:cxn>
                  <a:cxn ang="0">
                    <a:pos x="395" y="88"/>
                  </a:cxn>
                  <a:cxn ang="0">
                    <a:pos x="424" y="0"/>
                  </a:cxn>
                  <a:cxn ang="0">
                    <a:pos x="427" y="167"/>
                  </a:cxn>
                  <a:cxn ang="0">
                    <a:pos x="538" y="334"/>
                  </a:cxn>
                  <a:cxn ang="0">
                    <a:pos x="641" y="154"/>
                  </a:cxn>
                  <a:cxn ang="0">
                    <a:pos x="654" y="58"/>
                  </a:cxn>
                  <a:cxn ang="0">
                    <a:pos x="721" y="73"/>
                  </a:cxn>
                  <a:cxn ang="0">
                    <a:pos x="774" y="330"/>
                  </a:cxn>
                </a:cxnLst>
                <a:rect l="0" t="0" r="r" b="b"/>
                <a:pathLst>
                  <a:path w="774" h="798">
                    <a:moveTo>
                      <a:pt x="774" y="330"/>
                    </a:moveTo>
                    <a:cubicBezTo>
                      <a:pt x="720" y="430"/>
                      <a:pt x="561" y="707"/>
                      <a:pt x="379" y="798"/>
                    </a:cubicBezTo>
                    <a:cubicBezTo>
                      <a:pt x="269" y="751"/>
                      <a:pt x="100" y="710"/>
                      <a:pt x="0" y="688"/>
                    </a:cubicBezTo>
                    <a:cubicBezTo>
                      <a:pt x="65" y="629"/>
                      <a:pt x="97" y="526"/>
                      <a:pt x="109" y="497"/>
                    </a:cubicBezTo>
                    <a:cubicBezTo>
                      <a:pt x="114" y="485"/>
                      <a:pt x="120" y="459"/>
                      <a:pt x="126" y="428"/>
                    </a:cubicBezTo>
                    <a:cubicBezTo>
                      <a:pt x="217" y="447"/>
                      <a:pt x="345" y="439"/>
                      <a:pt x="378" y="389"/>
                    </a:cubicBezTo>
                    <a:cubicBezTo>
                      <a:pt x="420" y="327"/>
                      <a:pt x="374" y="179"/>
                      <a:pt x="378" y="157"/>
                    </a:cubicBezTo>
                    <a:cubicBezTo>
                      <a:pt x="379" y="148"/>
                      <a:pt x="374" y="116"/>
                      <a:pt x="366" y="81"/>
                    </a:cubicBezTo>
                    <a:cubicBezTo>
                      <a:pt x="382" y="90"/>
                      <a:pt x="395" y="88"/>
                      <a:pt x="395" y="88"/>
                    </a:cubicBezTo>
                    <a:cubicBezTo>
                      <a:pt x="395" y="88"/>
                      <a:pt x="418" y="80"/>
                      <a:pt x="424" y="0"/>
                    </a:cubicBezTo>
                    <a:cubicBezTo>
                      <a:pt x="438" y="27"/>
                      <a:pt x="459" y="77"/>
                      <a:pt x="427" y="167"/>
                    </a:cubicBezTo>
                    <a:cubicBezTo>
                      <a:pt x="381" y="293"/>
                      <a:pt x="434" y="335"/>
                      <a:pt x="538" y="334"/>
                    </a:cubicBezTo>
                    <a:cubicBezTo>
                      <a:pt x="646" y="330"/>
                      <a:pt x="644" y="178"/>
                      <a:pt x="641" y="154"/>
                    </a:cubicBezTo>
                    <a:cubicBezTo>
                      <a:pt x="639" y="141"/>
                      <a:pt x="647" y="96"/>
                      <a:pt x="654" y="58"/>
                    </a:cubicBezTo>
                    <a:cubicBezTo>
                      <a:pt x="670" y="77"/>
                      <a:pt x="697" y="88"/>
                      <a:pt x="721" y="73"/>
                    </a:cubicBezTo>
                    <a:cubicBezTo>
                      <a:pt x="665" y="261"/>
                      <a:pt x="705" y="316"/>
                      <a:pt x="774" y="330"/>
                    </a:cubicBezTo>
                    <a:close/>
                  </a:path>
                </a:pathLst>
              </a:custGeom>
              <a:solidFill>
                <a:srgbClr val="4454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09" name="Freeform 10">
                <a:extLst>
                  <a:ext uri="{FF2B5EF4-FFF2-40B4-BE49-F238E27FC236}">
                    <a16:creationId xmlns:a16="http://schemas.microsoft.com/office/drawing/2014/main" id="{6FF2D893-4F82-4B12-AADD-317262909B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0000" y="4184650"/>
                <a:ext cx="1177925" cy="1149350"/>
              </a:xfrm>
              <a:custGeom>
                <a:avLst/>
                <a:gdLst/>
                <a:ahLst/>
                <a:cxnLst>
                  <a:cxn ang="0">
                    <a:pos x="324" y="4"/>
                  </a:cxn>
                  <a:cxn ang="0">
                    <a:pos x="355" y="0"/>
                  </a:cxn>
                  <a:cxn ang="0">
                    <a:pos x="382" y="45"/>
                  </a:cxn>
                  <a:cxn ang="0">
                    <a:pos x="662" y="125"/>
                  </a:cxn>
                  <a:cxn ang="0">
                    <a:pos x="667" y="468"/>
                  </a:cxn>
                  <a:cxn ang="0">
                    <a:pos x="0" y="468"/>
                  </a:cxn>
                  <a:cxn ang="0">
                    <a:pos x="11" y="142"/>
                  </a:cxn>
                  <a:cxn ang="0">
                    <a:pos x="3" y="119"/>
                  </a:cxn>
                  <a:cxn ang="0">
                    <a:pos x="324" y="4"/>
                  </a:cxn>
                </a:cxnLst>
                <a:rect l="0" t="0" r="r" b="b"/>
                <a:pathLst>
                  <a:path w="685" h="669">
                    <a:moveTo>
                      <a:pt x="324" y="4"/>
                    </a:moveTo>
                    <a:cubicBezTo>
                      <a:pt x="355" y="0"/>
                      <a:pt x="355" y="0"/>
                      <a:pt x="355" y="0"/>
                    </a:cubicBezTo>
                    <a:cubicBezTo>
                      <a:pt x="362" y="21"/>
                      <a:pt x="372" y="37"/>
                      <a:pt x="382" y="45"/>
                    </a:cubicBezTo>
                    <a:cubicBezTo>
                      <a:pt x="425" y="79"/>
                      <a:pt x="560" y="133"/>
                      <a:pt x="662" y="125"/>
                    </a:cubicBezTo>
                    <a:cubicBezTo>
                      <a:pt x="629" y="223"/>
                      <a:pt x="653" y="318"/>
                      <a:pt x="667" y="468"/>
                    </a:cubicBezTo>
                    <a:cubicBezTo>
                      <a:pt x="685" y="669"/>
                      <a:pt x="0" y="468"/>
                      <a:pt x="0" y="468"/>
                    </a:cubicBezTo>
                    <a:cubicBezTo>
                      <a:pt x="0" y="468"/>
                      <a:pt x="12" y="164"/>
                      <a:pt x="11" y="142"/>
                    </a:cubicBezTo>
                    <a:cubicBezTo>
                      <a:pt x="11" y="135"/>
                      <a:pt x="10" y="129"/>
                      <a:pt x="3" y="119"/>
                    </a:cubicBezTo>
                    <a:cubicBezTo>
                      <a:pt x="250" y="206"/>
                      <a:pt x="316" y="118"/>
                      <a:pt x="324" y="4"/>
                    </a:cubicBezTo>
                    <a:close/>
                  </a:path>
                </a:pathLst>
              </a:custGeom>
              <a:solidFill>
                <a:srgbClr val="4454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10" name="Freeform 11">
                <a:extLst>
                  <a:ext uri="{FF2B5EF4-FFF2-40B4-BE49-F238E27FC236}">
                    <a16:creationId xmlns:a16="http://schemas.microsoft.com/office/drawing/2014/main" id="{360D7332-635C-4970-95B5-67B65C8B9A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4325" y="2540000"/>
                <a:ext cx="1306513" cy="1651000"/>
              </a:xfrm>
              <a:custGeom>
                <a:avLst/>
                <a:gdLst/>
                <a:ahLst/>
                <a:cxnLst>
                  <a:cxn ang="0">
                    <a:pos x="343" y="471"/>
                  </a:cxn>
                  <a:cxn ang="0">
                    <a:pos x="172" y="956"/>
                  </a:cxn>
                  <a:cxn ang="0">
                    <a:pos x="141" y="960"/>
                  </a:cxn>
                  <a:cxn ang="0">
                    <a:pos x="110" y="705"/>
                  </a:cxn>
                  <a:cxn ang="0">
                    <a:pos x="0" y="622"/>
                  </a:cxn>
                  <a:cxn ang="0">
                    <a:pos x="395" y="154"/>
                  </a:cxn>
                  <a:cxn ang="0">
                    <a:pos x="436" y="158"/>
                  </a:cxn>
                  <a:cxn ang="0">
                    <a:pos x="574" y="0"/>
                  </a:cxn>
                  <a:cxn ang="0">
                    <a:pos x="587" y="41"/>
                  </a:cxn>
                  <a:cxn ang="0">
                    <a:pos x="613" y="42"/>
                  </a:cxn>
                  <a:cxn ang="0">
                    <a:pos x="542" y="116"/>
                  </a:cxn>
                  <a:cxn ang="0">
                    <a:pos x="760" y="326"/>
                  </a:cxn>
                  <a:cxn ang="0">
                    <a:pos x="724" y="512"/>
                  </a:cxn>
                  <a:cxn ang="0">
                    <a:pos x="709" y="591"/>
                  </a:cxn>
                  <a:cxn ang="0">
                    <a:pos x="343" y="471"/>
                  </a:cxn>
                </a:cxnLst>
                <a:rect l="0" t="0" r="r" b="b"/>
                <a:pathLst>
                  <a:path w="760" h="960">
                    <a:moveTo>
                      <a:pt x="343" y="471"/>
                    </a:moveTo>
                    <a:cubicBezTo>
                      <a:pt x="155" y="661"/>
                      <a:pt x="141" y="863"/>
                      <a:pt x="172" y="956"/>
                    </a:cubicBezTo>
                    <a:cubicBezTo>
                      <a:pt x="141" y="960"/>
                      <a:pt x="141" y="960"/>
                      <a:pt x="141" y="960"/>
                    </a:cubicBezTo>
                    <a:cubicBezTo>
                      <a:pt x="147" y="865"/>
                      <a:pt x="114" y="751"/>
                      <a:pt x="110" y="705"/>
                    </a:cubicBezTo>
                    <a:cubicBezTo>
                      <a:pt x="108" y="677"/>
                      <a:pt x="64" y="648"/>
                      <a:pt x="0" y="622"/>
                    </a:cubicBezTo>
                    <a:cubicBezTo>
                      <a:pt x="182" y="531"/>
                      <a:pt x="341" y="254"/>
                      <a:pt x="395" y="154"/>
                    </a:cubicBezTo>
                    <a:cubicBezTo>
                      <a:pt x="408" y="157"/>
                      <a:pt x="422" y="158"/>
                      <a:pt x="436" y="158"/>
                    </a:cubicBezTo>
                    <a:cubicBezTo>
                      <a:pt x="501" y="160"/>
                      <a:pt x="549" y="67"/>
                      <a:pt x="574" y="0"/>
                    </a:cubicBezTo>
                    <a:cubicBezTo>
                      <a:pt x="578" y="15"/>
                      <a:pt x="582" y="29"/>
                      <a:pt x="587" y="41"/>
                    </a:cubicBezTo>
                    <a:cubicBezTo>
                      <a:pt x="594" y="45"/>
                      <a:pt x="603" y="45"/>
                      <a:pt x="613" y="42"/>
                    </a:cubicBezTo>
                    <a:cubicBezTo>
                      <a:pt x="591" y="72"/>
                      <a:pt x="565" y="103"/>
                      <a:pt x="542" y="116"/>
                    </a:cubicBezTo>
                    <a:cubicBezTo>
                      <a:pt x="491" y="146"/>
                      <a:pt x="421" y="448"/>
                      <a:pt x="760" y="326"/>
                    </a:cubicBezTo>
                    <a:cubicBezTo>
                      <a:pt x="753" y="364"/>
                      <a:pt x="742" y="422"/>
                      <a:pt x="724" y="512"/>
                    </a:cubicBezTo>
                    <a:cubicBezTo>
                      <a:pt x="719" y="539"/>
                      <a:pt x="714" y="565"/>
                      <a:pt x="709" y="591"/>
                    </a:cubicBezTo>
                    <a:cubicBezTo>
                      <a:pt x="662" y="497"/>
                      <a:pt x="528" y="285"/>
                      <a:pt x="343" y="471"/>
                    </a:cubicBezTo>
                    <a:close/>
                  </a:path>
                </a:pathLst>
              </a:custGeom>
              <a:solidFill>
                <a:srgbClr val="4454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11" name="Freeform 12">
                <a:extLst>
                  <a:ext uri="{FF2B5EF4-FFF2-40B4-BE49-F238E27FC236}">
                    <a16:creationId xmlns:a16="http://schemas.microsoft.com/office/drawing/2014/main" id="{B15123C3-586F-43CF-973D-8B4555AB14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7738" y="3143250"/>
                <a:ext cx="2159000" cy="1395412"/>
              </a:xfrm>
              <a:custGeom>
                <a:avLst/>
                <a:gdLst/>
                <a:ahLst/>
                <a:cxnLst>
                  <a:cxn ang="0">
                    <a:pos x="62" y="116"/>
                  </a:cxn>
                  <a:cxn ang="0">
                    <a:pos x="486" y="167"/>
                  </a:cxn>
                  <a:cxn ang="0">
                    <a:pos x="553" y="188"/>
                  </a:cxn>
                  <a:cxn ang="0">
                    <a:pos x="730" y="161"/>
                  </a:cxn>
                  <a:cxn ang="0">
                    <a:pos x="1109" y="271"/>
                  </a:cxn>
                  <a:cxn ang="0">
                    <a:pos x="1005" y="299"/>
                  </a:cxn>
                  <a:cxn ang="0">
                    <a:pos x="1109" y="271"/>
                  </a:cxn>
                  <a:cxn ang="0">
                    <a:pos x="1219" y="354"/>
                  </a:cxn>
                  <a:cxn ang="0">
                    <a:pos x="1250" y="609"/>
                  </a:cxn>
                  <a:cxn ang="0">
                    <a:pos x="1183" y="617"/>
                  </a:cxn>
                  <a:cxn ang="0">
                    <a:pos x="1250" y="609"/>
                  </a:cxn>
                  <a:cxn ang="0">
                    <a:pos x="929" y="724"/>
                  </a:cxn>
                  <a:cxn ang="0">
                    <a:pos x="734" y="595"/>
                  </a:cxn>
                  <a:cxn ang="0">
                    <a:pos x="516" y="423"/>
                  </a:cxn>
                  <a:cxn ang="0">
                    <a:pos x="397" y="374"/>
                  </a:cxn>
                  <a:cxn ang="0">
                    <a:pos x="88" y="275"/>
                  </a:cxn>
                  <a:cxn ang="0">
                    <a:pos x="62" y="116"/>
                  </a:cxn>
                </a:cxnLst>
                <a:rect l="0" t="0" r="r" b="b"/>
                <a:pathLst>
                  <a:path w="1256" h="811">
                    <a:moveTo>
                      <a:pt x="62" y="116"/>
                    </a:moveTo>
                    <a:cubicBezTo>
                      <a:pt x="265" y="0"/>
                      <a:pt x="486" y="167"/>
                      <a:pt x="486" y="167"/>
                    </a:cubicBezTo>
                    <a:cubicBezTo>
                      <a:pt x="486" y="167"/>
                      <a:pt x="516" y="176"/>
                      <a:pt x="553" y="188"/>
                    </a:cubicBezTo>
                    <a:cubicBezTo>
                      <a:pt x="629" y="221"/>
                      <a:pt x="687" y="201"/>
                      <a:pt x="730" y="161"/>
                    </a:cubicBezTo>
                    <a:cubicBezTo>
                      <a:pt x="830" y="183"/>
                      <a:pt x="999" y="224"/>
                      <a:pt x="1109" y="271"/>
                    </a:cubicBezTo>
                    <a:cubicBezTo>
                      <a:pt x="1075" y="288"/>
                      <a:pt x="1040" y="298"/>
                      <a:pt x="1005" y="299"/>
                    </a:cubicBezTo>
                    <a:cubicBezTo>
                      <a:pt x="1040" y="298"/>
                      <a:pt x="1075" y="288"/>
                      <a:pt x="1109" y="271"/>
                    </a:cubicBezTo>
                    <a:cubicBezTo>
                      <a:pt x="1173" y="297"/>
                      <a:pt x="1217" y="326"/>
                      <a:pt x="1219" y="354"/>
                    </a:cubicBezTo>
                    <a:cubicBezTo>
                      <a:pt x="1223" y="400"/>
                      <a:pt x="1256" y="514"/>
                      <a:pt x="1250" y="609"/>
                    </a:cubicBezTo>
                    <a:cubicBezTo>
                      <a:pt x="1183" y="617"/>
                      <a:pt x="1183" y="617"/>
                      <a:pt x="1183" y="617"/>
                    </a:cubicBezTo>
                    <a:cubicBezTo>
                      <a:pt x="1250" y="609"/>
                      <a:pt x="1250" y="609"/>
                      <a:pt x="1250" y="609"/>
                    </a:cubicBezTo>
                    <a:cubicBezTo>
                      <a:pt x="1242" y="723"/>
                      <a:pt x="1176" y="811"/>
                      <a:pt x="929" y="724"/>
                    </a:cubicBezTo>
                    <a:cubicBezTo>
                      <a:pt x="915" y="704"/>
                      <a:pt x="871" y="671"/>
                      <a:pt x="734" y="595"/>
                    </a:cubicBezTo>
                    <a:cubicBezTo>
                      <a:pt x="485" y="459"/>
                      <a:pt x="516" y="423"/>
                      <a:pt x="516" y="423"/>
                    </a:cubicBezTo>
                    <a:cubicBezTo>
                      <a:pt x="516" y="423"/>
                      <a:pt x="474" y="396"/>
                      <a:pt x="397" y="374"/>
                    </a:cubicBezTo>
                    <a:cubicBezTo>
                      <a:pt x="328" y="369"/>
                      <a:pt x="151" y="286"/>
                      <a:pt x="88" y="275"/>
                    </a:cubicBezTo>
                    <a:cubicBezTo>
                      <a:pt x="25" y="263"/>
                      <a:pt x="0" y="161"/>
                      <a:pt x="62" y="116"/>
                    </a:cubicBezTo>
                    <a:close/>
                  </a:path>
                </a:pathLst>
              </a:custGeom>
              <a:solidFill>
                <a:srgbClr val="6C2B4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12" name="Freeform 13">
                <a:extLst>
                  <a:ext uri="{FF2B5EF4-FFF2-40B4-BE49-F238E27FC236}">
                    <a16:creationId xmlns:a16="http://schemas.microsoft.com/office/drawing/2014/main" id="{52C83745-14B9-4FFC-A3E4-37F07A6A6E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7213" y="3030538"/>
                <a:ext cx="976313" cy="1382712"/>
              </a:xfrm>
              <a:custGeom>
                <a:avLst/>
                <a:gdLst/>
                <a:ahLst/>
                <a:cxnLst>
                  <a:cxn ang="0">
                    <a:pos x="58" y="716"/>
                  </a:cxn>
                  <a:cxn ang="0">
                    <a:pos x="31" y="671"/>
                  </a:cxn>
                  <a:cxn ang="0">
                    <a:pos x="66" y="666"/>
                  </a:cxn>
                  <a:cxn ang="0">
                    <a:pos x="31" y="671"/>
                  </a:cxn>
                  <a:cxn ang="0">
                    <a:pos x="202" y="186"/>
                  </a:cxn>
                  <a:cxn ang="0">
                    <a:pos x="568" y="306"/>
                  </a:cxn>
                  <a:cxn ang="0">
                    <a:pos x="392" y="695"/>
                  </a:cxn>
                  <a:cxn ang="0">
                    <a:pos x="338" y="796"/>
                  </a:cxn>
                  <a:cxn ang="0">
                    <a:pos x="58" y="716"/>
                  </a:cxn>
                </a:cxnLst>
                <a:rect l="0" t="0" r="r" b="b"/>
                <a:pathLst>
                  <a:path w="568" h="804">
                    <a:moveTo>
                      <a:pt x="58" y="716"/>
                    </a:moveTo>
                    <a:cubicBezTo>
                      <a:pt x="48" y="708"/>
                      <a:pt x="38" y="692"/>
                      <a:pt x="31" y="671"/>
                    </a:cubicBezTo>
                    <a:cubicBezTo>
                      <a:pt x="66" y="666"/>
                      <a:pt x="66" y="666"/>
                      <a:pt x="66" y="666"/>
                    </a:cubicBezTo>
                    <a:cubicBezTo>
                      <a:pt x="31" y="671"/>
                      <a:pt x="31" y="671"/>
                      <a:pt x="31" y="671"/>
                    </a:cubicBezTo>
                    <a:cubicBezTo>
                      <a:pt x="0" y="578"/>
                      <a:pt x="14" y="376"/>
                      <a:pt x="202" y="186"/>
                    </a:cubicBezTo>
                    <a:cubicBezTo>
                      <a:pt x="387" y="0"/>
                      <a:pt x="521" y="212"/>
                      <a:pt x="568" y="306"/>
                    </a:cubicBezTo>
                    <a:cubicBezTo>
                      <a:pt x="537" y="466"/>
                      <a:pt x="507" y="600"/>
                      <a:pt x="392" y="695"/>
                    </a:cubicBezTo>
                    <a:cubicBezTo>
                      <a:pt x="366" y="730"/>
                      <a:pt x="349" y="764"/>
                      <a:pt x="338" y="796"/>
                    </a:cubicBezTo>
                    <a:cubicBezTo>
                      <a:pt x="236" y="804"/>
                      <a:pt x="101" y="750"/>
                      <a:pt x="58" y="716"/>
                    </a:cubicBezTo>
                    <a:close/>
                  </a:path>
                </a:pathLst>
              </a:custGeom>
              <a:solidFill>
                <a:srgbClr val="4454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sp>
          <p:nvSpPr>
            <p:cNvPr id="153" name="文本框 152">
              <a:extLst>
                <a:ext uri="{FF2B5EF4-FFF2-40B4-BE49-F238E27FC236}">
                  <a16:creationId xmlns:a16="http://schemas.microsoft.com/office/drawing/2014/main" id="{56F08F5D-2607-4408-A30F-617149A6BB0C}"/>
                </a:ext>
              </a:extLst>
            </p:cNvPr>
            <p:cNvSpPr txBox="1"/>
            <p:nvPr/>
          </p:nvSpPr>
          <p:spPr>
            <a:xfrm rot="930474">
              <a:off x="3381557" y="5046938"/>
              <a:ext cx="1510176" cy="42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产品助力</a:t>
              </a:r>
            </a:p>
          </p:txBody>
        </p:sp>
        <p:sp>
          <p:nvSpPr>
            <p:cNvPr id="154" name="文本框 153">
              <a:extLst>
                <a:ext uri="{FF2B5EF4-FFF2-40B4-BE49-F238E27FC236}">
                  <a16:creationId xmlns:a16="http://schemas.microsoft.com/office/drawing/2014/main" id="{E2DD3BE5-902B-40DE-B642-A6235EDAE7AA}"/>
                </a:ext>
              </a:extLst>
            </p:cNvPr>
            <p:cNvSpPr txBox="1"/>
            <p:nvPr/>
          </p:nvSpPr>
          <p:spPr>
            <a:xfrm rot="20753541">
              <a:off x="4936773" y="2145528"/>
              <a:ext cx="505247" cy="206818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用户共享</a:t>
              </a:r>
            </a:p>
          </p:txBody>
        </p:sp>
        <p:sp>
          <p:nvSpPr>
            <p:cNvPr id="155" name="文本框 154">
              <a:extLst>
                <a:ext uri="{FF2B5EF4-FFF2-40B4-BE49-F238E27FC236}">
                  <a16:creationId xmlns:a16="http://schemas.microsoft.com/office/drawing/2014/main" id="{D40B910A-4781-458D-8B0E-F8A120672093}"/>
                </a:ext>
              </a:extLst>
            </p:cNvPr>
            <p:cNvSpPr txBox="1"/>
            <p:nvPr/>
          </p:nvSpPr>
          <p:spPr>
            <a:xfrm rot="188296">
              <a:off x="5997655" y="1694020"/>
              <a:ext cx="505247" cy="206818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资源注入</a:t>
              </a:r>
            </a:p>
          </p:txBody>
        </p:sp>
        <p:sp>
          <p:nvSpPr>
            <p:cNvPr id="156" name="文本框 155">
              <a:extLst>
                <a:ext uri="{FF2B5EF4-FFF2-40B4-BE49-F238E27FC236}">
                  <a16:creationId xmlns:a16="http://schemas.microsoft.com/office/drawing/2014/main" id="{7599A5F2-E3F9-44A6-9C1D-F4C662C6AB42}"/>
                </a:ext>
              </a:extLst>
            </p:cNvPr>
            <p:cNvSpPr txBox="1"/>
            <p:nvPr/>
          </p:nvSpPr>
          <p:spPr>
            <a:xfrm rot="1023134">
              <a:off x="6942862" y="2030384"/>
              <a:ext cx="505247" cy="206818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联合运营</a:t>
              </a:r>
            </a:p>
          </p:txBody>
        </p: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282B8734-A24F-43DF-8A8E-777A97A14C81}"/>
                </a:ext>
              </a:extLst>
            </p:cNvPr>
            <p:cNvSpPr txBox="1"/>
            <p:nvPr/>
          </p:nvSpPr>
          <p:spPr>
            <a:xfrm rot="2638751">
              <a:off x="7625581" y="2861788"/>
              <a:ext cx="505247" cy="206818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共生共赢</a:t>
              </a:r>
            </a:p>
          </p:txBody>
        </p:sp>
      </p:grpSp>
      <p:sp>
        <p:nvSpPr>
          <p:cNvPr id="159" name="文本框 158">
            <a:extLst>
              <a:ext uri="{FF2B5EF4-FFF2-40B4-BE49-F238E27FC236}">
                <a16:creationId xmlns:a16="http://schemas.microsoft.com/office/drawing/2014/main" id="{2F182067-0137-4D02-9F1E-5C821368579C}"/>
              </a:ext>
            </a:extLst>
          </p:cNvPr>
          <p:cNvSpPr txBox="1"/>
          <p:nvPr/>
        </p:nvSpPr>
        <p:spPr>
          <a:xfrm>
            <a:off x="6388655" y="4550341"/>
            <a:ext cx="57264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通过平安的产品、资源与运营，为一卡通企业增加营收，重塑地位，赢得发展</a:t>
            </a:r>
          </a:p>
        </p:txBody>
      </p:sp>
    </p:spTree>
    <p:extLst>
      <p:ext uri="{BB962C8B-B14F-4D97-AF65-F5344CB8AC3E}">
        <p14:creationId xmlns:p14="http://schemas.microsoft.com/office/powerpoint/2010/main" val="1658469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91F6657B-FE30-4B13-94D6-BEF7217C1688}"/>
              </a:ext>
            </a:extLst>
          </p:cNvPr>
          <p:cNvSpPr/>
          <p:nvPr/>
        </p:nvSpPr>
        <p:spPr>
          <a:xfrm>
            <a:off x="2352501" y="3528059"/>
            <a:ext cx="1446415" cy="14464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交通出行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65AA8E95-2684-4B85-93FA-A4EEED001711}"/>
              </a:ext>
            </a:extLst>
          </p:cNvPr>
          <p:cNvSpPr/>
          <p:nvPr/>
        </p:nvSpPr>
        <p:spPr>
          <a:xfrm>
            <a:off x="7018712" y="1727661"/>
            <a:ext cx="4502728" cy="4502728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综合生活服务</a:t>
            </a: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ECFD5713-8B24-4D65-BDCC-C6A836CA63EF}"/>
              </a:ext>
            </a:extLst>
          </p:cNvPr>
          <p:cNvSpPr/>
          <p:nvPr/>
        </p:nvSpPr>
        <p:spPr>
          <a:xfrm>
            <a:off x="4297680" y="3979025"/>
            <a:ext cx="2452255" cy="432261"/>
          </a:xfrm>
          <a:prstGeom prst="rightArrow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91E3D92-5B36-48A9-8024-970219F7F254}"/>
              </a:ext>
            </a:extLst>
          </p:cNvPr>
          <p:cNvSpPr txBox="1"/>
          <p:nvPr/>
        </p:nvSpPr>
        <p:spPr>
          <a:xfrm>
            <a:off x="781395" y="1504604"/>
            <a:ext cx="61347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跨界</a:t>
            </a:r>
            <a:endParaRPr lang="en-US" altLang="zh-CN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获得更大得发展空间</a:t>
            </a:r>
          </a:p>
        </p:txBody>
      </p:sp>
    </p:spTree>
    <p:extLst>
      <p:ext uri="{BB962C8B-B14F-4D97-AF65-F5344CB8AC3E}">
        <p14:creationId xmlns:p14="http://schemas.microsoft.com/office/powerpoint/2010/main" val="14228112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eeform 1176"/>
          <p:cNvSpPr>
            <a:spLocks/>
          </p:cNvSpPr>
          <p:nvPr/>
        </p:nvSpPr>
        <p:spPr bwMode="auto">
          <a:xfrm>
            <a:off x="5733956" y="4141040"/>
            <a:ext cx="2819138" cy="2151542"/>
          </a:xfrm>
          <a:custGeom>
            <a:avLst/>
            <a:gdLst>
              <a:gd name="T0" fmla="*/ 353 w 1330"/>
              <a:gd name="T1" fmla="*/ 0 h 1015"/>
              <a:gd name="T2" fmla="*/ 0 w 1330"/>
              <a:gd name="T3" fmla="*/ 934 h 1015"/>
              <a:gd name="T4" fmla="*/ 792 w 1330"/>
              <a:gd name="T5" fmla="*/ 889 h 1015"/>
              <a:gd name="T6" fmla="*/ 1330 w 1330"/>
              <a:gd name="T7" fmla="*/ 370 h 1015"/>
              <a:gd name="T8" fmla="*/ 353 w 1330"/>
              <a:gd name="T9" fmla="*/ 0 h 10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30" h="1015">
                <a:moveTo>
                  <a:pt x="353" y="0"/>
                </a:moveTo>
                <a:cubicBezTo>
                  <a:pt x="0" y="934"/>
                  <a:pt x="0" y="934"/>
                  <a:pt x="0" y="934"/>
                </a:cubicBezTo>
                <a:cubicBezTo>
                  <a:pt x="252" y="1015"/>
                  <a:pt x="533" y="1006"/>
                  <a:pt x="792" y="889"/>
                </a:cubicBezTo>
                <a:cubicBezTo>
                  <a:pt x="1036" y="779"/>
                  <a:pt x="1220" y="592"/>
                  <a:pt x="1330" y="370"/>
                </a:cubicBezTo>
                <a:lnTo>
                  <a:pt x="353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Freeform 1177"/>
          <p:cNvSpPr>
            <a:spLocks/>
          </p:cNvSpPr>
          <p:nvPr/>
        </p:nvSpPr>
        <p:spPr bwMode="auto">
          <a:xfrm>
            <a:off x="3982615" y="2407689"/>
            <a:ext cx="2121075" cy="1746503"/>
          </a:xfrm>
          <a:custGeom>
            <a:avLst/>
            <a:gdLst>
              <a:gd name="T0" fmla="*/ 292 w 1001"/>
              <a:gd name="T1" fmla="*/ 0 h 824"/>
              <a:gd name="T2" fmla="*/ 47 w 1001"/>
              <a:gd name="T3" fmla="*/ 824 h 824"/>
              <a:gd name="T4" fmla="*/ 1001 w 1001"/>
              <a:gd name="T5" fmla="*/ 707 h 824"/>
              <a:gd name="T6" fmla="*/ 292 w 1001"/>
              <a:gd name="T7" fmla="*/ 0 h 8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01" h="824">
                <a:moveTo>
                  <a:pt x="292" y="0"/>
                </a:moveTo>
                <a:cubicBezTo>
                  <a:pt x="145" y="162"/>
                  <a:pt x="0" y="477"/>
                  <a:pt x="47" y="824"/>
                </a:cubicBezTo>
                <a:cubicBezTo>
                  <a:pt x="1001" y="707"/>
                  <a:pt x="1001" y="707"/>
                  <a:pt x="1001" y="707"/>
                </a:cubicBezTo>
                <a:lnTo>
                  <a:pt x="292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7" name="组合 126"/>
          <p:cNvGrpSpPr/>
          <p:nvPr/>
        </p:nvGrpSpPr>
        <p:grpSpPr>
          <a:xfrm>
            <a:off x="4870082" y="816311"/>
            <a:ext cx="5096162" cy="2829184"/>
            <a:chOff x="4870082" y="816311"/>
            <a:chExt cx="5096162" cy="2829184"/>
          </a:xfrm>
        </p:grpSpPr>
        <p:grpSp>
          <p:nvGrpSpPr>
            <p:cNvPr id="128" name="Group 19"/>
            <p:cNvGrpSpPr/>
            <p:nvPr/>
          </p:nvGrpSpPr>
          <p:grpSpPr>
            <a:xfrm>
              <a:off x="4870082" y="1545031"/>
              <a:ext cx="3060190" cy="2100464"/>
              <a:chOff x="4565904" y="1584605"/>
              <a:chExt cx="3060190" cy="2100464"/>
            </a:xfrm>
          </p:grpSpPr>
          <p:sp>
            <p:nvSpPr>
              <p:cNvPr id="133" name="Freeform 1174"/>
              <p:cNvSpPr>
                <a:spLocks/>
              </p:cNvSpPr>
              <p:nvPr/>
            </p:nvSpPr>
            <p:spPr bwMode="auto">
              <a:xfrm>
                <a:off x="4565904" y="1584605"/>
                <a:ext cx="3060190" cy="2100464"/>
              </a:xfrm>
              <a:custGeom>
                <a:avLst/>
                <a:gdLst>
                  <a:gd name="T0" fmla="*/ 706 w 1444"/>
                  <a:gd name="T1" fmla="*/ 991 h 991"/>
                  <a:gd name="T2" fmla="*/ 1444 w 1444"/>
                  <a:gd name="T3" fmla="*/ 252 h 991"/>
                  <a:gd name="T4" fmla="*/ 741 w 1444"/>
                  <a:gd name="T5" fmla="*/ 0 h 991"/>
                  <a:gd name="T6" fmla="*/ 0 w 1444"/>
                  <a:gd name="T7" fmla="*/ 284 h 991"/>
                  <a:gd name="T8" fmla="*/ 706 w 1444"/>
                  <a:gd name="T9" fmla="*/ 991 h 9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4" h="991">
                    <a:moveTo>
                      <a:pt x="706" y="991"/>
                    </a:moveTo>
                    <a:cubicBezTo>
                      <a:pt x="1444" y="252"/>
                      <a:pt x="1444" y="252"/>
                      <a:pt x="1444" y="252"/>
                    </a:cubicBezTo>
                    <a:cubicBezTo>
                      <a:pt x="1253" y="94"/>
                      <a:pt x="1008" y="0"/>
                      <a:pt x="741" y="0"/>
                    </a:cubicBezTo>
                    <a:cubicBezTo>
                      <a:pt x="456" y="0"/>
                      <a:pt x="196" y="107"/>
                      <a:pt x="0" y="284"/>
                    </a:cubicBezTo>
                    <a:lnTo>
                      <a:pt x="706" y="99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4" name="TextBox 14"/>
              <p:cNvSpPr txBox="1"/>
              <p:nvPr/>
            </p:nvSpPr>
            <p:spPr>
              <a:xfrm>
                <a:off x="5593299" y="1856057"/>
                <a:ext cx="10054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产品</a:t>
                </a:r>
                <a:endParaRPr lang="en-GB" sz="32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9" name="Rectangle 35"/>
            <p:cNvSpPr/>
            <p:nvPr/>
          </p:nvSpPr>
          <p:spPr>
            <a:xfrm>
              <a:off x="7275443" y="816311"/>
              <a:ext cx="269080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产品无偿赠送给一卡通公司</a:t>
              </a:r>
              <a:endParaRPr lang="en-GB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0" name="直接连接符 129"/>
            <p:cNvCxnSpPr/>
            <p:nvPr/>
          </p:nvCxnSpPr>
          <p:spPr>
            <a:xfrm>
              <a:off x="7275443" y="1124088"/>
              <a:ext cx="2623931" cy="0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>
              <a:off x="8053718" y="1124088"/>
              <a:ext cx="0" cy="409827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7685907" y="1533915"/>
              <a:ext cx="367812" cy="328275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组合 134"/>
          <p:cNvGrpSpPr/>
          <p:nvPr/>
        </p:nvGrpSpPr>
        <p:grpSpPr>
          <a:xfrm>
            <a:off x="6616586" y="1965735"/>
            <a:ext cx="5401353" cy="2690563"/>
            <a:chOff x="6616586" y="1965735"/>
            <a:chExt cx="5401353" cy="2690563"/>
          </a:xfrm>
        </p:grpSpPr>
        <p:grpSp>
          <p:nvGrpSpPr>
            <p:cNvPr id="136" name="Group 20"/>
            <p:cNvGrpSpPr/>
            <p:nvPr/>
          </p:nvGrpSpPr>
          <p:grpSpPr>
            <a:xfrm>
              <a:off x="6616586" y="2322848"/>
              <a:ext cx="2189179" cy="2333450"/>
              <a:chOff x="6312408" y="2362422"/>
              <a:chExt cx="2189179" cy="2333450"/>
            </a:xfrm>
          </p:grpSpPr>
          <p:sp>
            <p:nvSpPr>
              <p:cNvPr id="141" name="Freeform 1175"/>
              <p:cNvSpPr>
                <a:spLocks/>
              </p:cNvSpPr>
              <p:nvPr/>
            </p:nvSpPr>
            <p:spPr bwMode="auto">
              <a:xfrm>
                <a:off x="6312408" y="2362422"/>
                <a:ext cx="2189179" cy="2333450"/>
              </a:xfrm>
              <a:custGeom>
                <a:avLst/>
                <a:gdLst>
                  <a:gd name="T0" fmla="*/ 964 w 1033"/>
                  <a:gd name="T1" fmla="*/ 1101 h 1101"/>
                  <a:gd name="T2" fmla="*/ 1025 w 1033"/>
                  <a:gd name="T3" fmla="*/ 741 h 1101"/>
                  <a:gd name="T4" fmla="*/ 740 w 1033"/>
                  <a:gd name="T5" fmla="*/ 0 h 1101"/>
                  <a:gd name="T6" fmla="*/ 0 w 1033"/>
                  <a:gd name="T7" fmla="*/ 741 h 1101"/>
                  <a:gd name="T8" fmla="*/ 964 w 1033"/>
                  <a:gd name="T9" fmla="*/ 1101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3" h="1101">
                    <a:moveTo>
                      <a:pt x="964" y="1101"/>
                    </a:moveTo>
                    <a:cubicBezTo>
                      <a:pt x="1028" y="931"/>
                      <a:pt x="1020" y="923"/>
                      <a:pt x="1025" y="741"/>
                    </a:cubicBezTo>
                    <a:cubicBezTo>
                      <a:pt x="1033" y="439"/>
                      <a:pt x="917" y="196"/>
                      <a:pt x="740" y="0"/>
                    </a:cubicBezTo>
                    <a:cubicBezTo>
                      <a:pt x="0" y="741"/>
                      <a:pt x="0" y="741"/>
                      <a:pt x="0" y="741"/>
                    </a:cubicBezTo>
                    <a:lnTo>
                      <a:pt x="964" y="110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2" name="TextBox 18"/>
              <p:cNvSpPr txBox="1"/>
              <p:nvPr/>
            </p:nvSpPr>
            <p:spPr>
              <a:xfrm>
                <a:off x="7381729" y="3274534"/>
                <a:ext cx="100860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开发</a:t>
                </a:r>
                <a:endParaRPr lang="en-GB" sz="32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37" name="Rectangle 49"/>
            <p:cNvSpPr/>
            <p:nvPr/>
          </p:nvSpPr>
          <p:spPr>
            <a:xfrm>
              <a:off x="9560918" y="1965735"/>
              <a:ext cx="2457021" cy="10237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业务模块可由我们无偿帮助开发，也可以由一卡通公司自主开发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8" name="直接连接符 137"/>
            <p:cNvCxnSpPr/>
            <p:nvPr/>
          </p:nvCxnSpPr>
          <p:spPr>
            <a:xfrm>
              <a:off x="9526478" y="1972106"/>
              <a:ext cx="0" cy="1017371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/>
          </p:nvCxnSpPr>
          <p:spPr>
            <a:xfrm flipH="1">
              <a:off x="9027813" y="2513878"/>
              <a:ext cx="498665" cy="0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/>
          </p:nvCxnSpPr>
          <p:spPr>
            <a:xfrm flipH="1">
              <a:off x="8628983" y="2508981"/>
              <a:ext cx="398830" cy="549362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组合 142"/>
          <p:cNvGrpSpPr/>
          <p:nvPr/>
        </p:nvGrpSpPr>
        <p:grpSpPr>
          <a:xfrm>
            <a:off x="5724068" y="4141040"/>
            <a:ext cx="6293871" cy="2151542"/>
            <a:chOff x="5724068" y="4141040"/>
            <a:chExt cx="6293871" cy="2151542"/>
          </a:xfrm>
        </p:grpSpPr>
        <p:grpSp>
          <p:nvGrpSpPr>
            <p:cNvPr id="144" name="Group 21"/>
            <p:cNvGrpSpPr/>
            <p:nvPr/>
          </p:nvGrpSpPr>
          <p:grpSpPr>
            <a:xfrm>
              <a:off x="5724068" y="4141040"/>
              <a:ext cx="2819138" cy="2151542"/>
              <a:chOff x="5419890" y="4180614"/>
              <a:chExt cx="2819138" cy="2151542"/>
            </a:xfrm>
          </p:grpSpPr>
          <p:sp>
            <p:nvSpPr>
              <p:cNvPr id="149" name="Freeform 1176"/>
              <p:cNvSpPr>
                <a:spLocks/>
              </p:cNvSpPr>
              <p:nvPr/>
            </p:nvSpPr>
            <p:spPr bwMode="auto">
              <a:xfrm>
                <a:off x="5419890" y="4180614"/>
                <a:ext cx="2819138" cy="2151542"/>
              </a:xfrm>
              <a:custGeom>
                <a:avLst/>
                <a:gdLst>
                  <a:gd name="T0" fmla="*/ 353 w 1330"/>
                  <a:gd name="T1" fmla="*/ 0 h 1015"/>
                  <a:gd name="T2" fmla="*/ 0 w 1330"/>
                  <a:gd name="T3" fmla="*/ 934 h 1015"/>
                  <a:gd name="T4" fmla="*/ 792 w 1330"/>
                  <a:gd name="T5" fmla="*/ 889 h 1015"/>
                  <a:gd name="T6" fmla="*/ 1330 w 1330"/>
                  <a:gd name="T7" fmla="*/ 370 h 1015"/>
                  <a:gd name="T8" fmla="*/ 353 w 1330"/>
                  <a:gd name="T9" fmla="*/ 0 h 1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30" h="1015">
                    <a:moveTo>
                      <a:pt x="353" y="0"/>
                    </a:moveTo>
                    <a:cubicBezTo>
                      <a:pt x="0" y="934"/>
                      <a:pt x="0" y="934"/>
                      <a:pt x="0" y="934"/>
                    </a:cubicBezTo>
                    <a:cubicBezTo>
                      <a:pt x="252" y="1015"/>
                      <a:pt x="533" y="1006"/>
                      <a:pt x="792" y="889"/>
                    </a:cubicBezTo>
                    <a:cubicBezTo>
                      <a:pt x="1036" y="779"/>
                      <a:pt x="1220" y="592"/>
                      <a:pt x="1330" y="370"/>
                    </a:cubicBezTo>
                    <a:lnTo>
                      <a:pt x="353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0" name="TextBox 15"/>
              <p:cNvSpPr txBox="1"/>
              <p:nvPr/>
            </p:nvSpPr>
            <p:spPr>
              <a:xfrm>
                <a:off x="6287082" y="5246255"/>
                <a:ext cx="100860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运维</a:t>
                </a:r>
                <a:endParaRPr lang="en-GB" sz="32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5" name="Rectangle 52"/>
            <p:cNvSpPr/>
            <p:nvPr/>
          </p:nvSpPr>
          <p:spPr>
            <a:xfrm>
              <a:off x="9560918" y="4261257"/>
              <a:ext cx="2457021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前期可由我们无偿帮助完成运行环境的安装配置和部署，直到完全交接给一卡通公司。</a:t>
              </a:r>
              <a:endParaRPr lang="en-GB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6" name="直接连接符 145"/>
            <p:cNvCxnSpPr/>
            <p:nvPr/>
          </p:nvCxnSpPr>
          <p:spPr>
            <a:xfrm>
              <a:off x="9526478" y="4403002"/>
              <a:ext cx="0" cy="881997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/>
          </p:nvCxnSpPr>
          <p:spPr>
            <a:xfrm flipH="1">
              <a:off x="8945258" y="4953755"/>
              <a:ext cx="581220" cy="545313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/>
          </p:nvCxnSpPr>
          <p:spPr>
            <a:xfrm flipH="1" flipV="1">
              <a:off x="8190211" y="5499068"/>
              <a:ext cx="755047" cy="1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组合 150"/>
          <p:cNvGrpSpPr/>
          <p:nvPr/>
        </p:nvGrpSpPr>
        <p:grpSpPr>
          <a:xfrm>
            <a:off x="488506" y="2394537"/>
            <a:ext cx="5627159" cy="1746503"/>
            <a:chOff x="488506" y="2394537"/>
            <a:chExt cx="5627159" cy="1746503"/>
          </a:xfrm>
        </p:grpSpPr>
        <p:grpSp>
          <p:nvGrpSpPr>
            <p:cNvPr id="152" name="Group 23"/>
            <p:cNvGrpSpPr/>
            <p:nvPr/>
          </p:nvGrpSpPr>
          <p:grpSpPr>
            <a:xfrm>
              <a:off x="3994590" y="2394537"/>
              <a:ext cx="2121075" cy="1746503"/>
              <a:chOff x="3690412" y="2434111"/>
              <a:chExt cx="2121075" cy="1746503"/>
            </a:xfrm>
          </p:grpSpPr>
          <p:sp>
            <p:nvSpPr>
              <p:cNvPr id="157" name="Freeform 1177"/>
              <p:cNvSpPr>
                <a:spLocks/>
              </p:cNvSpPr>
              <p:nvPr/>
            </p:nvSpPr>
            <p:spPr bwMode="auto">
              <a:xfrm>
                <a:off x="3690412" y="2434111"/>
                <a:ext cx="2121075" cy="1746503"/>
              </a:xfrm>
              <a:custGeom>
                <a:avLst/>
                <a:gdLst>
                  <a:gd name="T0" fmla="*/ 292 w 1001"/>
                  <a:gd name="T1" fmla="*/ 0 h 824"/>
                  <a:gd name="T2" fmla="*/ 47 w 1001"/>
                  <a:gd name="T3" fmla="*/ 824 h 824"/>
                  <a:gd name="T4" fmla="*/ 1001 w 1001"/>
                  <a:gd name="T5" fmla="*/ 707 h 824"/>
                  <a:gd name="T6" fmla="*/ 292 w 1001"/>
                  <a:gd name="T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1" h="824">
                    <a:moveTo>
                      <a:pt x="292" y="0"/>
                    </a:moveTo>
                    <a:cubicBezTo>
                      <a:pt x="145" y="162"/>
                      <a:pt x="0" y="477"/>
                      <a:pt x="47" y="824"/>
                    </a:cubicBezTo>
                    <a:cubicBezTo>
                      <a:pt x="1001" y="707"/>
                      <a:pt x="1001" y="707"/>
                      <a:pt x="1001" y="707"/>
                    </a:cubicBezTo>
                    <a:lnTo>
                      <a:pt x="292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8" name="TextBox 17"/>
              <p:cNvSpPr txBox="1"/>
              <p:nvPr/>
            </p:nvSpPr>
            <p:spPr>
              <a:xfrm>
                <a:off x="3866749" y="3097917"/>
                <a:ext cx="10054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运营</a:t>
                </a:r>
                <a:endParaRPr lang="en-GB" sz="32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3" name="Rectangle 39"/>
            <p:cNvSpPr/>
            <p:nvPr/>
          </p:nvSpPr>
          <p:spPr>
            <a:xfrm>
              <a:off x="488506" y="2511722"/>
              <a:ext cx="2833186" cy="10237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我们提供无偿代运营服务，一卡通公司也可以自主运营或采购其他代运营服务。</a:t>
              </a:r>
              <a:endParaRPr lang="en-GB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4" name="直接连接符 153"/>
            <p:cNvCxnSpPr/>
            <p:nvPr/>
          </p:nvCxnSpPr>
          <p:spPr>
            <a:xfrm>
              <a:off x="3173108" y="2508981"/>
              <a:ext cx="0" cy="1026483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/>
          </p:nvCxnSpPr>
          <p:spPr>
            <a:xfrm>
              <a:off x="3173108" y="2865006"/>
              <a:ext cx="662940" cy="0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/>
          </p:nvCxnSpPr>
          <p:spPr>
            <a:xfrm>
              <a:off x="3824618" y="2858873"/>
              <a:ext cx="346309" cy="346309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组合 158"/>
          <p:cNvGrpSpPr/>
          <p:nvPr/>
        </p:nvGrpSpPr>
        <p:grpSpPr>
          <a:xfrm>
            <a:off x="516179" y="4141040"/>
            <a:ext cx="5714724" cy="1841674"/>
            <a:chOff x="564928" y="4158066"/>
            <a:chExt cx="5714724" cy="1841674"/>
          </a:xfrm>
        </p:grpSpPr>
        <p:grpSp>
          <p:nvGrpSpPr>
            <p:cNvPr id="160" name="Group 22"/>
            <p:cNvGrpSpPr/>
            <p:nvPr/>
          </p:nvGrpSpPr>
          <p:grpSpPr>
            <a:xfrm>
              <a:off x="4157681" y="4158066"/>
              <a:ext cx="2121971" cy="1831633"/>
              <a:chOff x="3853503" y="4197640"/>
              <a:chExt cx="2121971" cy="1831633"/>
            </a:xfrm>
            <a:solidFill>
              <a:srgbClr val="FF3399"/>
            </a:solidFill>
          </p:grpSpPr>
          <p:sp>
            <p:nvSpPr>
              <p:cNvPr id="165" name="Freeform 1178"/>
              <p:cNvSpPr>
                <a:spLocks/>
              </p:cNvSpPr>
              <p:nvPr/>
            </p:nvSpPr>
            <p:spPr bwMode="auto">
              <a:xfrm>
                <a:off x="3853503" y="4197640"/>
                <a:ext cx="2121971" cy="1831633"/>
              </a:xfrm>
              <a:custGeom>
                <a:avLst/>
                <a:gdLst>
                  <a:gd name="T0" fmla="*/ 0 w 1001"/>
                  <a:gd name="T1" fmla="*/ 158 h 864"/>
                  <a:gd name="T2" fmla="*/ 579 w 1001"/>
                  <a:gd name="T3" fmla="*/ 864 h 864"/>
                  <a:gd name="T4" fmla="*/ 1001 w 1001"/>
                  <a:gd name="T5" fmla="*/ 0 h 864"/>
                  <a:gd name="T6" fmla="*/ 0 w 1001"/>
                  <a:gd name="T7" fmla="*/ 158 h 8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1" h="864">
                    <a:moveTo>
                      <a:pt x="0" y="158"/>
                    </a:moveTo>
                    <a:cubicBezTo>
                      <a:pt x="68" y="414"/>
                      <a:pt x="262" y="714"/>
                      <a:pt x="579" y="864"/>
                    </a:cubicBezTo>
                    <a:cubicBezTo>
                      <a:pt x="1001" y="0"/>
                      <a:pt x="1001" y="0"/>
                      <a:pt x="1001" y="0"/>
                    </a:cubicBezTo>
                    <a:lnTo>
                      <a:pt x="0" y="15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6" name="TextBox 16"/>
              <p:cNvSpPr txBox="1"/>
              <p:nvPr/>
            </p:nvSpPr>
            <p:spPr>
              <a:xfrm>
                <a:off x="4221492" y="4699660"/>
                <a:ext cx="100860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推广</a:t>
                </a:r>
                <a:endParaRPr lang="en-GB" sz="32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61" name="Rectangle 42"/>
            <p:cNvSpPr/>
            <p:nvPr/>
          </p:nvSpPr>
          <p:spPr>
            <a:xfrm>
              <a:off x="564928" y="4907943"/>
              <a:ext cx="3065536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我们将指派专门的推广团队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一卡通</a:t>
              </a:r>
              <a:r>
                <a:rPr lang="zh-CN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公司协商制定推广计划，整合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平安渠道资源，帮助一卡通公司进行推广</a:t>
              </a:r>
              <a:endParaRPr lang="en-GB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62" name="直接连接符 161"/>
            <p:cNvCxnSpPr/>
            <p:nvPr/>
          </p:nvCxnSpPr>
          <p:spPr>
            <a:xfrm>
              <a:off x="3630464" y="4966907"/>
              <a:ext cx="0" cy="1032833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 162"/>
            <p:cNvCxnSpPr/>
            <p:nvPr/>
          </p:nvCxnSpPr>
          <p:spPr>
            <a:xfrm flipV="1">
              <a:off x="3630464" y="5233837"/>
              <a:ext cx="412307" cy="412712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/>
            <p:cNvCxnSpPr/>
            <p:nvPr/>
          </p:nvCxnSpPr>
          <p:spPr>
            <a:xfrm>
              <a:off x="4042771" y="5243437"/>
              <a:ext cx="499927" cy="0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0"/>
          <p:cNvGrpSpPr/>
          <p:nvPr/>
        </p:nvGrpSpPr>
        <p:grpSpPr>
          <a:xfrm>
            <a:off x="5126258" y="2608803"/>
            <a:ext cx="2608891" cy="2608891"/>
            <a:chOff x="4791554" y="2653936"/>
            <a:chExt cx="2608891" cy="2608891"/>
          </a:xfrm>
        </p:grpSpPr>
        <p:sp>
          <p:nvSpPr>
            <p:cNvPr id="168" name="Oval 9"/>
            <p:cNvSpPr/>
            <p:nvPr/>
          </p:nvSpPr>
          <p:spPr>
            <a:xfrm>
              <a:off x="4791554" y="2653936"/>
              <a:ext cx="2608891" cy="2608891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TextBox 11"/>
            <p:cNvSpPr txBox="1"/>
            <p:nvPr/>
          </p:nvSpPr>
          <p:spPr>
            <a:xfrm>
              <a:off x="5214902" y="3906938"/>
              <a:ext cx="18325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合作方式</a:t>
              </a:r>
              <a:endParaRPr lang="en-GB" sz="32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Freeform 12"/>
            <p:cNvSpPr>
              <a:spLocks noEditPoints="1"/>
            </p:cNvSpPr>
            <p:nvPr/>
          </p:nvSpPr>
          <p:spPr bwMode="auto">
            <a:xfrm>
              <a:off x="5642336" y="3065147"/>
              <a:ext cx="977687" cy="790472"/>
            </a:xfrm>
            <a:custGeom>
              <a:avLst/>
              <a:gdLst>
                <a:gd name="T0" fmla="*/ 86 w 109"/>
                <a:gd name="T1" fmla="*/ 88 h 88"/>
                <a:gd name="T2" fmla="*/ 84 w 109"/>
                <a:gd name="T3" fmla="*/ 44 h 88"/>
                <a:gd name="T4" fmla="*/ 80 w 109"/>
                <a:gd name="T5" fmla="*/ 71 h 88"/>
                <a:gd name="T6" fmla="*/ 109 w 109"/>
                <a:gd name="T7" fmla="*/ 0 h 88"/>
                <a:gd name="T8" fmla="*/ 92 w 109"/>
                <a:gd name="T9" fmla="*/ 33 h 88"/>
                <a:gd name="T10" fmla="*/ 80 w 109"/>
                <a:gd name="T11" fmla="*/ 25 h 88"/>
                <a:gd name="T12" fmla="*/ 67 w 109"/>
                <a:gd name="T13" fmla="*/ 68 h 88"/>
                <a:gd name="T14" fmla="*/ 37 w 109"/>
                <a:gd name="T15" fmla="*/ 73 h 88"/>
                <a:gd name="T16" fmla="*/ 19 w 109"/>
                <a:gd name="T17" fmla="*/ 63 h 88"/>
                <a:gd name="T18" fmla="*/ 0 w 109"/>
                <a:gd name="T19" fmla="*/ 56 h 88"/>
                <a:gd name="T20" fmla="*/ 25 w 109"/>
                <a:gd name="T21" fmla="*/ 48 h 88"/>
                <a:gd name="T22" fmla="*/ 30 w 109"/>
                <a:gd name="T23" fmla="*/ 57 h 88"/>
                <a:gd name="T24" fmla="*/ 44 w 109"/>
                <a:gd name="T25" fmla="*/ 29 h 88"/>
                <a:gd name="T26" fmla="*/ 66 w 109"/>
                <a:gd name="T27" fmla="*/ 50 h 88"/>
                <a:gd name="T28" fmla="*/ 68 w 109"/>
                <a:gd name="T29" fmla="*/ 18 h 88"/>
                <a:gd name="T30" fmla="*/ 78 w 109"/>
                <a:gd name="T31" fmla="*/ 12 h 88"/>
                <a:gd name="T32" fmla="*/ 90 w 109"/>
                <a:gd name="T33" fmla="*/ 1 h 88"/>
                <a:gd name="T34" fmla="*/ 22 w 109"/>
                <a:gd name="T35" fmla="*/ 88 h 88"/>
                <a:gd name="T36" fmla="*/ 29 w 109"/>
                <a:gd name="T37" fmla="*/ 80 h 88"/>
                <a:gd name="T38" fmla="*/ 22 w 109"/>
                <a:gd name="T39" fmla="*/ 79 h 88"/>
                <a:gd name="T40" fmla="*/ 11 w 109"/>
                <a:gd name="T41" fmla="*/ 88 h 88"/>
                <a:gd name="T42" fmla="*/ 17 w 109"/>
                <a:gd name="T43" fmla="*/ 71 h 88"/>
                <a:gd name="T44" fmla="*/ 11 w 109"/>
                <a:gd name="T45" fmla="*/ 73 h 88"/>
                <a:gd name="T46" fmla="*/ 34 w 109"/>
                <a:gd name="T47" fmla="*/ 88 h 88"/>
                <a:gd name="T48" fmla="*/ 40 w 109"/>
                <a:gd name="T49" fmla="*/ 79 h 88"/>
                <a:gd name="T50" fmla="*/ 34 w 109"/>
                <a:gd name="T51" fmla="*/ 80 h 88"/>
                <a:gd name="T52" fmla="*/ 45 w 109"/>
                <a:gd name="T53" fmla="*/ 88 h 88"/>
                <a:gd name="T54" fmla="*/ 52 w 109"/>
                <a:gd name="T55" fmla="*/ 63 h 88"/>
                <a:gd name="T56" fmla="*/ 45 w 109"/>
                <a:gd name="T57" fmla="*/ 69 h 88"/>
                <a:gd name="T58" fmla="*/ 57 w 109"/>
                <a:gd name="T59" fmla="*/ 88 h 88"/>
                <a:gd name="T60" fmla="*/ 63 w 109"/>
                <a:gd name="T61" fmla="*/ 73 h 88"/>
                <a:gd name="T62" fmla="*/ 57 w 109"/>
                <a:gd name="T63" fmla="*/ 88 h 88"/>
                <a:gd name="T64" fmla="*/ 75 w 109"/>
                <a:gd name="T65" fmla="*/ 88 h 88"/>
                <a:gd name="T66" fmla="*/ 68 w 109"/>
                <a:gd name="T67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9" h="88">
                  <a:moveTo>
                    <a:pt x="80" y="88"/>
                  </a:moveTo>
                  <a:cubicBezTo>
                    <a:pt x="86" y="88"/>
                    <a:pt x="86" y="88"/>
                    <a:pt x="86" y="88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88"/>
                    <a:pt x="80" y="88"/>
                    <a:pt x="80" y="88"/>
                  </a:cubicBezTo>
                  <a:close/>
                  <a:moveTo>
                    <a:pt x="109" y="0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109" y="0"/>
                    <a:pt x="109" y="0"/>
                    <a:pt x="109" y="0"/>
                  </a:cubicBezTo>
                  <a:close/>
                  <a:moveTo>
                    <a:pt x="22" y="88"/>
                  </a:moveTo>
                  <a:cubicBezTo>
                    <a:pt x="24" y="88"/>
                    <a:pt x="27" y="88"/>
                    <a:pt x="29" y="88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22" y="88"/>
                    <a:pt x="22" y="88"/>
                    <a:pt x="22" y="88"/>
                  </a:cubicBezTo>
                  <a:close/>
                  <a:moveTo>
                    <a:pt x="11" y="88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88"/>
                    <a:pt x="11" y="88"/>
                    <a:pt x="11" y="88"/>
                  </a:cubicBezTo>
                  <a:close/>
                  <a:moveTo>
                    <a:pt x="34" y="88"/>
                  </a:moveTo>
                  <a:cubicBezTo>
                    <a:pt x="36" y="88"/>
                    <a:pt x="38" y="88"/>
                    <a:pt x="40" y="88"/>
                  </a:cubicBezTo>
                  <a:cubicBezTo>
                    <a:pt x="40" y="79"/>
                    <a:pt x="40" y="79"/>
                    <a:pt x="40" y="79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88"/>
                    <a:pt x="34" y="88"/>
                    <a:pt x="34" y="88"/>
                  </a:cubicBezTo>
                  <a:close/>
                  <a:moveTo>
                    <a:pt x="45" y="88"/>
                  </a:moveTo>
                  <a:cubicBezTo>
                    <a:pt x="47" y="88"/>
                    <a:pt x="50" y="88"/>
                    <a:pt x="52" y="88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5" y="88"/>
                    <a:pt x="45" y="88"/>
                    <a:pt x="45" y="88"/>
                  </a:cubicBezTo>
                  <a:close/>
                  <a:moveTo>
                    <a:pt x="57" y="88"/>
                  </a:moveTo>
                  <a:cubicBezTo>
                    <a:pt x="59" y="88"/>
                    <a:pt x="61" y="88"/>
                    <a:pt x="63" y="88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7" y="88"/>
                    <a:pt x="57" y="88"/>
                    <a:pt x="57" y="88"/>
                  </a:cubicBezTo>
                  <a:close/>
                  <a:moveTo>
                    <a:pt x="68" y="88"/>
                  </a:moveTo>
                  <a:cubicBezTo>
                    <a:pt x="70" y="88"/>
                    <a:pt x="73" y="88"/>
                    <a:pt x="75" y="88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68" y="75"/>
                    <a:pt x="68" y="75"/>
                    <a:pt x="68" y="75"/>
                  </a:cubicBezTo>
                  <a:lnTo>
                    <a:pt x="68" y="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41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64E9FB80-36D8-41A2-81B6-89AC5FA1C3EC}"/>
              </a:ext>
            </a:extLst>
          </p:cNvPr>
          <p:cNvGrpSpPr/>
          <p:nvPr/>
        </p:nvGrpSpPr>
        <p:grpSpPr>
          <a:xfrm>
            <a:off x="511002" y="1164538"/>
            <a:ext cx="11354494" cy="4817096"/>
            <a:chOff x="160363" y="1073566"/>
            <a:chExt cx="11799929" cy="4817361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E5303D9-D0AA-471D-ACEC-FA4ECA7B959C}"/>
                </a:ext>
              </a:extLst>
            </p:cNvPr>
            <p:cNvSpPr/>
            <p:nvPr/>
          </p:nvSpPr>
          <p:spPr>
            <a:xfrm>
              <a:off x="295997" y="1073566"/>
              <a:ext cx="2616815" cy="6996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智能识别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BE5BA34-2BAB-4E6A-98D3-B65F955B19F1}"/>
                </a:ext>
              </a:extLst>
            </p:cNvPr>
            <p:cNvSpPr/>
            <p:nvPr/>
          </p:nvSpPr>
          <p:spPr>
            <a:xfrm>
              <a:off x="3344551" y="1073566"/>
              <a:ext cx="2616815" cy="6996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人工智能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313189D-0BD5-4B97-A0E4-148229EB3B78}"/>
                </a:ext>
              </a:extLst>
            </p:cNvPr>
            <p:cNvSpPr/>
            <p:nvPr/>
          </p:nvSpPr>
          <p:spPr>
            <a:xfrm>
              <a:off x="6327484" y="1073566"/>
              <a:ext cx="2616815" cy="6996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区块链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74CA451-0A67-4124-88EB-A3E714D5D801}"/>
                </a:ext>
              </a:extLst>
            </p:cNvPr>
            <p:cNvSpPr/>
            <p:nvPr/>
          </p:nvSpPr>
          <p:spPr>
            <a:xfrm>
              <a:off x="9286790" y="1073566"/>
              <a:ext cx="2616815" cy="6996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云科技</a:t>
              </a:r>
            </a:p>
          </p:txBody>
        </p:sp>
        <p:sp>
          <p:nvSpPr>
            <p:cNvPr id="8" name="TextBox 58">
              <a:extLst>
                <a:ext uri="{FF2B5EF4-FFF2-40B4-BE49-F238E27FC236}">
                  <a16:creationId xmlns:a16="http://schemas.microsoft.com/office/drawing/2014/main" id="{0BAA7EFF-798A-478A-8505-872ACF0CC6AC}"/>
                </a:ext>
              </a:extLst>
            </p:cNvPr>
            <p:cNvSpPr txBox="1"/>
            <p:nvPr/>
          </p:nvSpPr>
          <p:spPr>
            <a:xfrm>
              <a:off x="160363" y="4243549"/>
              <a:ext cx="3067881" cy="1421301"/>
            </a:xfrm>
            <a:prstGeom prst="rect">
              <a:avLst/>
            </a:prstGeom>
            <a:noFill/>
            <a:ln w="28575"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defRPr/>
              </a:pPr>
              <a:r>
                <a:rPr lang="en-US" altLang="zh-CN" sz="1327" ker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华文楷体" panose="02010600040101010101" pitchFamily="2" charset="-122"/>
                </a:rPr>
                <a:t>1.2</a:t>
              </a:r>
              <a:r>
                <a:rPr lang="zh-CN" altLang="en-US" sz="1327" kern="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华文楷体" panose="02010600040101010101" pitchFamily="2" charset="-122"/>
                </a:rPr>
                <a:t>亿</a:t>
              </a:r>
              <a:r>
                <a:rPr lang="en-US" altLang="zh-CN" sz="1327" ker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华文楷体" panose="02010600040101010101" pitchFamily="2" charset="-122"/>
                </a:rPr>
                <a:t>+</a:t>
              </a:r>
              <a:r>
                <a:rPr lang="zh-CN" altLang="en-US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华文楷体" panose="02010600040101010101" pitchFamily="2" charset="-122"/>
                </a:rPr>
                <a:t>人库</a:t>
              </a:r>
              <a:r>
                <a:rPr lang="zh-CN" altLang="en-US" sz="1327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华文楷体" panose="02010600040101010101" pitchFamily="2" charset="-122"/>
                </a:rPr>
                <a:t>深度学习训练模型</a:t>
              </a:r>
              <a:endParaRPr lang="en-US" altLang="zh-CN" sz="1327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华文楷体" panose="02010600040101010101" pitchFamily="2" charset="-122"/>
              </a:endParaRPr>
            </a:p>
            <a:p>
              <a:pPr>
                <a:spcBef>
                  <a:spcPts val="600"/>
                </a:spcBef>
                <a:defRPr/>
              </a:pPr>
              <a:r>
                <a:rPr lang="zh-CN" altLang="en-US" sz="1327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人</a:t>
              </a:r>
              <a:r>
                <a:rPr lang="zh-CN" altLang="en-US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脸识别</a:t>
              </a:r>
              <a:r>
                <a:rPr lang="en-US" altLang="zh-CN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LFW</a:t>
              </a:r>
              <a:r>
                <a:rPr lang="zh-CN" altLang="en-US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准确率</a:t>
              </a:r>
              <a:r>
                <a:rPr lang="en-US" altLang="zh-CN" sz="1327" ker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99.8%</a:t>
              </a:r>
              <a:r>
                <a:rPr lang="zh-CN" altLang="en-US" sz="1327" ker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世界第一</a:t>
              </a:r>
              <a:endParaRPr lang="en-US" altLang="zh-CN" sz="1327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itchFamily="34" charset="0"/>
              </a:endParaRPr>
            </a:p>
            <a:p>
              <a:pPr>
                <a:spcBef>
                  <a:spcPts val="600"/>
                </a:spcBef>
                <a:defRPr/>
              </a:pPr>
              <a:r>
                <a:rPr lang="zh-CN" altLang="en-US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准确率</a:t>
              </a:r>
              <a:r>
                <a:rPr lang="en-US" altLang="zh-CN" sz="1327" ker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99.7%</a:t>
              </a:r>
              <a:r>
                <a:rPr lang="zh-CN" altLang="en-US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以上，全球领先</a:t>
              </a:r>
              <a:endParaRPr lang="en-US" altLang="zh-CN" sz="1327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itchFamily="34" charset="0"/>
              </a:endParaRPr>
            </a:p>
            <a:p>
              <a:pPr>
                <a:spcBef>
                  <a:spcPts val="600"/>
                </a:spcBef>
                <a:defRPr/>
              </a:pPr>
              <a:r>
                <a:rPr lang="en-US" altLang="zh-CN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54</a:t>
              </a:r>
              <a:r>
                <a:rPr lang="zh-CN" altLang="en-US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种复杂微表情</a:t>
              </a:r>
              <a:r>
                <a:rPr lang="en-US" altLang="zh-CN" sz="1327" ker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1</a:t>
              </a:r>
              <a:r>
                <a:rPr lang="zh-CN" altLang="en-US" sz="1327" ker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秒</a:t>
              </a:r>
              <a:r>
                <a:rPr lang="zh-CN" altLang="en-US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识别</a:t>
              </a:r>
              <a:endParaRPr lang="en-US" altLang="zh-CN" sz="1327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itchFamily="34" charset="0"/>
              </a:endParaRPr>
            </a:p>
            <a:p>
              <a:pPr>
                <a:spcBef>
                  <a:spcPts val="600"/>
                </a:spcBef>
                <a:defRPr/>
              </a:pPr>
              <a:r>
                <a:rPr lang="zh-CN" altLang="en-US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 </a:t>
              </a:r>
              <a:endParaRPr lang="en-US" altLang="zh-CN" sz="13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itchFamily="34" charset="0"/>
              </a:endParaRPr>
            </a:p>
          </p:txBody>
        </p:sp>
        <p:sp>
          <p:nvSpPr>
            <p:cNvPr id="9" name="TextBox 58">
              <a:extLst>
                <a:ext uri="{FF2B5EF4-FFF2-40B4-BE49-F238E27FC236}">
                  <a16:creationId xmlns:a16="http://schemas.microsoft.com/office/drawing/2014/main" id="{7BD3060C-E0DB-4E47-B3A4-50E4D4E3B9F5}"/>
                </a:ext>
              </a:extLst>
            </p:cNvPr>
            <p:cNvSpPr txBox="1"/>
            <p:nvPr/>
          </p:nvSpPr>
          <p:spPr>
            <a:xfrm>
              <a:off x="3228245" y="4199548"/>
              <a:ext cx="3446850" cy="1421301"/>
            </a:xfrm>
            <a:prstGeom prst="rect">
              <a:avLst/>
            </a:prstGeom>
            <a:noFill/>
            <a:ln w="28575">
              <a:noFill/>
            </a:ln>
            <a:effectLst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285750" indent="-285750">
                <a:spcBef>
                  <a:spcPts val="300"/>
                </a:spcBef>
                <a:buClr>
                  <a:schemeClr val="bg1"/>
                </a:buClr>
                <a:buFont typeface="Arial" panose="020B0604020202020204" pitchFamily="34" charset="0"/>
                <a:buChar char="•"/>
                <a:defRPr sz="1600" b="1">
                  <a:solidFill>
                    <a:srgbClr val="F05A23"/>
                  </a:solidFill>
                  <a:latin typeface="Arial" panose="020B0604020202020204" pitchFamily="34" charset="0"/>
                  <a:ea typeface="华文楷体" panose="02010600040101010101" pitchFamily="2" charset="-122"/>
                  <a:cs typeface="Arial" panose="020B0604020202020204" pitchFamily="34" charset="0"/>
                </a:defRPr>
              </a:lvl1pPr>
            </a:lstStyle>
            <a:p>
              <a:pPr marL="0" indent="0">
                <a:spcBef>
                  <a:spcPts val="600"/>
                </a:spcBef>
                <a:buClrTx/>
                <a:buNone/>
              </a:pPr>
              <a:r>
                <a:rPr lang="zh-CN" altLang="en-US" sz="1327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外部数据</a:t>
              </a:r>
              <a:r>
                <a:rPr lang="en-US" altLang="zh-CN" sz="1327" b="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1000+</a:t>
              </a:r>
              <a:r>
                <a:rPr lang="zh-CN" altLang="en-US" sz="1327" b="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亿</a:t>
              </a:r>
              <a:r>
                <a:rPr lang="zh-CN" altLang="en-US" sz="1327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条</a:t>
              </a:r>
              <a:endParaRPr lang="en-US" altLang="zh-CN" sz="1327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  <a:p>
              <a:pPr marL="0" indent="0">
                <a:spcBef>
                  <a:spcPts val="600"/>
                </a:spcBef>
                <a:buClrTx/>
                <a:buNone/>
              </a:pPr>
              <a:r>
                <a:rPr lang="en-US" altLang="zh-CN" sz="1327" b="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8.8</a:t>
              </a:r>
              <a:r>
                <a:rPr lang="zh-CN" altLang="en-US" sz="1327" b="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亿</a:t>
              </a:r>
              <a:r>
                <a:rPr lang="zh-CN" altLang="en-US" sz="1327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用户信息数据</a:t>
              </a:r>
              <a:endParaRPr lang="en-US" altLang="zh-CN" sz="1327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  <a:p>
              <a:pPr marL="0" indent="0">
                <a:spcBef>
                  <a:spcPts val="600"/>
                </a:spcBef>
                <a:buClrTx/>
                <a:buNone/>
              </a:pPr>
              <a:r>
                <a:rPr lang="zh-CN" altLang="en-US" sz="1327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流感、手足口病预测精度</a:t>
              </a:r>
              <a:r>
                <a:rPr lang="en-US" altLang="zh-CN" sz="1327" b="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90%</a:t>
              </a:r>
              <a:r>
                <a:rPr lang="zh-CN" altLang="en-US" sz="1327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以上</a:t>
              </a:r>
              <a:endParaRPr lang="en-US" altLang="zh-CN" sz="1327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  <a:p>
              <a:pPr marL="0" indent="0">
                <a:spcBef>
                  <a:spcPts val="600"/>
                </a:spcBef>
                <a:buClrTx/>
                <a:buNone/>
              </a:pPr>
              <a:r>
                <a:rPr lang="zh-CN" altLang="en-US" sz="1327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瑞士 “</a:t>
              </a:r>
              <a:r>
                <a:rPr lang="en-US" altLang="zh-CN" sz="1327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AI</a:t>
              </a:r>
              <a:r>
                <a:rPr lang="zh-CN" altLang="en-US" sz="1327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作曲”</a:t>
              </a:r>
              <a:r>
                <a:rPr lang="zh-CN" altLang="en-US" sz="1327" b="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全球第一</a:t>
              </a:r>
              <a:endParaRPr lang="en-US" altLang="zh-CN" sz="1327" b="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indent="0" defTabSz="866921">
                <a:spcBef>
                  <a:spcPts val="569"/>
                </a:spcBef>
                <a:buClrTx/>
                <a:buNone/>
                <a:defRPr/>
              </a:pPr>
              <a:r>
                <a:rPr lang="en-US" altLang="zh-CN" sz="1327" b="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LUNA</a:t>
              </a:r>
              <a:r>
                <a:rPr lang="zh-CN" altLang="en-US" sz="1327" b="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读片</a:t>
              </a:r>
              <a:r>
                <a:rPr lang="en-US" altLang="zh-CN" sz="1327" b="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327" b="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评测</a:t>
              </a:r>
              <a:r>
                <a:rPr lang="zh-CN" altLang="en-US" sz="1327" b="0" kern="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全球第一</a:t>
              </a:r>
              <a:endParaRPr lang="en-US" altLang="zh-CN" sz="1327" b="0" kern="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TextBox 58">
              <a:extLst>
                <a:ext uri="{FF2B5EF4-FFF2-40B4-BE49-F238E27FC236}">
                  <a16:creationId xmlns:a16="http://schemas.microsoft.com/office/drawing/2014/main" id="{4521B47D-6366-486E-880F-3B47405D8728}"/>
                </a:ext>
              </a:extLst>
            </p:cNvPr>
            <p:cNvSpPr txBox="1"/>
            <p:nvPr/>
          </p:nvSpPr>
          <p:spPr>
            <a:xfrm>
              <a:off x="6334406" y="4188444"/>
              <a:ext cx="2752525" cy="1702483"/>
            </a:xfrm>
            <a:prstGeom prst="rect">
              <a:avLst/>
            </a:prstGeom>
            <a:noFill/>
            <a:ln w="28575"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zh-CN" sz="1327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1.5</a:t>
              </a:r>
              <a:r>
                <a:rPr lang="zh-CN" altLang="en-US" sz="1327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万</a:t>
              </a:r>
              <a:r>
                <a:rPr lang="zh-CN" altLang="en-US" sz="132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节点部署</a:t>
              </a:r>
              <a:endParaRPr lang="en-US" altLang="zh-CN" sz="13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zh-CN" altLang="en-US" sz="132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效率提升</a:t>
              </a:r>
              <a:r>
                <a:rPr lang="en-US" altLang="zh-CN" sz="1327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50%-100%</a:t>
              </a:r>
            </a:p>
            <a:p>
              <a:pPr defTabSz="866921">
                <a:spcBef>
                  <a:spcPts val="569"/>
                </a:spcBef>
              </a:pPr>
              <a:r>
                <a:rPr lang="zh-CN" altLang="en-US" sz="132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金融区块链平台</a:t>
              </a:r>
              <a:r>
                <a:rPr lang="zh-CN" altLang="en-US" sz="1327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全球最大</a:t>
              </a:r>
              <a:endParaRPr lang="en-US" altLang="zh-CN" sz="1327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defTabSz="866921">
                <a:spcBef>
                  <a:spcPts val="569"/>
                </a:spcBef>
              </a:pPr>
              <a:r>
                <a:rPr lang="zh-CN" altLang="en-US" sz="132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首创国际框架标准</a:t>
              </a:r>
            </a:p>
            <a:p>
              <a:pPr defTabSz="866921">
                <a:spcBef>
                  <a:spcPts val="569"/>
                </a:spcBef>
              </a:pPr>
              <a:r>
                <a:rPr lang="zh-CN" altLang="en-US" sz="132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覆盖</a:t>
              </a:r>
              <a:r>
                <a:rPr lang="en-US" altLang="zh-CN" sz="1327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12</a:t>
              </a:r>
              <a:r>
                <a:rPr lang="zh-CN" altLang="en-US" sz="1327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万亿</a:t>
              </a:r>
              <a:r>
                <a:rPr lang="zh-CN" altLang="en-US" sz="132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交易资产</a:t>
              </a:r>
              <a:endParaRPr lang="en-US" altLang="zh-CN" sz="13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L="265077" indent="-265077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en-US" altLang="zh-CN" sz="13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" name="TextBox 58">
              <a:extLst>
                <a:ext uri="{FF2B5EF4-FFF2-40B4-BE49-F238E27FC236}">
                  <a16:creationId xmlns:a16="http://schemas.microsoft.com/office/drawing/2014/main" id="{C065F525-F68D-4EE5-9C8F-39E534A7996C}"/>
                </a:ext>
              </a:extLst>
            </p:cNvPr>
            <p:cNvSpPr txBox="1"/>
            <p:nvPr/>
          </p:nvSpPr>
          <p:spPr>
            <a:xfrm>
              <a:off x="9299234" y="4086394"/>
              <a:ext cx="2661058" cy="1625535"/>
            </a:xfrm>
            <a:prstGeom prst="rect">
              <a:avLst/>
            </a:prstGeom>
            <a:noFill/>
            <a:ln w="28575"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zh-CN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200+</a:t>
              </a:r>
              <a:r>
                <a:rPr lang="zh-CN" altLang="en-US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城市</a:t>
              </a:r>
              <a:endParaRPr lang="en-US" altLang="zh-CN" sz="1327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altLang="zh-CN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4</a:t>
              </a:r>
              <a:r>
                <a:rPr lang="zh-CN" altLang="en-US" sz="1327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亿</a:t>
              </a:r>
              <a:r>
                <a:rPr lang="en-US" altLang="zh-CN" sz="1327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+</a:t>
              </a:r>
              <a:r>
                <a:rPr kumimoji="1" lang="zh-CN" altLang="en-US" sz="132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互联网用户</a:t>
              </a:r>
            </a:p>
            <a:p>
              <a:pPr>
                <a:spcBef>
                  <a:spcPts val="600"/>
                </a:spcBef>
              </a:pPr>
              <a:r>
                <a:rPr lang="en-US" altLang="zh-CN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1800+</a:t>
              </a:r>
              <a:r>
                <a:rPr lang="zh-CN" altLang="en-US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金融机构</a:t>
              </a:r>
              <a:endParaRPr lang="en-US" altLang="zh-CN" sz="1327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altLang="zh-CN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15</a:t>
              </a:r>
              <a:r>
                <a:rPr lang="zh-CN" altLang="en-US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分钟</a:t>
              </a:r>
              <a:r>
                <a:rPr lang="en-US" altLang="zh-CN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r>
                <a:rPr lang="zh-CN" altLang="en-US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人</a:t>
              </a:r>
              <a:r>
                <a:rPr lang="zh-CN" altLang="en-US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实现</a:t>
              </a:r>
              <a:r>
                <a:rPr lang="en-US" altLang="zh-CN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r>
                <a:rPr lang="zh-CN" altLang="en-US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家银行、</a:t>
              </a:r>
              <a:r>
                <a:rPr lang="en-US" altLang="zh-CN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10</a:t>
              </a:r>
              <a:r>
                <a:rPr lang="zh-CN" altLang="en-US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系统、</a:t>
              </a:r>
              <a:r>
                <a:rPr lang="en-US" altLang="zh-CN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60</a:t>
              </a:r>
              <a:r>
                <a:rPr lang="zh-CN" altLang="en-US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主机两地三中心部署</a:t>
              </a:r>
              <a:endParaRPr lang="en-US" altLang="zh-CN" sz="1327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altLang="zh-CN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8</a:t>
              </a:r>
              <a:r>
                <a:rPr lang="zh-CN" altLang="en-US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项</a:t>
              </a:r>
              <a:r>
                <a:rPr lang="zh-CN" altLang="en-US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国内外权威安全认证</a:t>
              </a:r>
              <a:endParaRPr kumimoji="1" lang="zh-CN" altLang="en-US" sz="13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86AC8ABD-68EA-452D-8D6F-EC79D44A3B2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509" y="1913258"/>
              <a:ext cx="2632303" cy="2144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409">
              <a:extLst>
                <a:ext uri="{FF2B5EF4-FFF2-40B4-BE49-F238E27FC236}">
                  <a16:creationId xmlns:a16="http://schemas.microsoft.com/office/drawing/2014/main" id="{BEEC21E8-3AED-4B83-A3E6-D0A5B70626C8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5437" y="1913258"/>
              <a:ext cx="2632303" cy="2193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66DA9BDA-4350-448D-A94C-96714773ADB4}"/>
                </a:ext>
              </a:extLst>
            </p:cNvPr>
            <p:cNvPicPr>
              <a:picLocks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27484" y="1913258"/>
              <a:ext cx="2632303" cy="2193586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59C9CADA-93FD-4BC8-B7BA-9ECACA486FF3}"/>
                </a:ext>
              </a:extLst>
            </p:cNvPr>
            <p:cNvPicPr>
              <a:picLocks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22348" y="1913258"/>
              <a:ext cx="2581258" cy="2193586"/>
            </a:xfrm>
            <a:prstGeom prst="rect">
              <a:avLst/>
            </a:prstGeom>
          </p:spPr>
        </p:pic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E7E1D1B8-921E-4B30-8C8A-B59DC7AE150C}"/>
              </a:ext>
            </a:extLst>
          </p:cNvPr>
          <p:cNvSpPr txBox="1">
            <a:spLocks/>
          </p:cNvSpPr>
          <p:nvPr/>
        </p:nvSpPr>
        <p:spPr>
          <a:xfrm>
            <a:off x="907774" y="177008"/>
            <a:ext cx="10515600" cy="69763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rPr>
              <a:t>4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rPr>
              <a:t>大科技优势</a:t>
            </a:r>
            <a:endParaRPr 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3614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1351452" y="3967140"/>
            <a:ext cx="1656184" cy="648072"/>
          </a:xfrm>
          <a:prstGeom prst="roundRect">
            <a:avLst>
              <a:gd name="adj" fmla="val 13049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平安主账户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1351452" y="5013176"/>
            <a:ext cx="1656184" cy="648072"/>
          </a:xfrm>
          <a:prstGeom prst="roundRect">
            <a:avLst>
              <a:gd name="adj" fmla="val 13049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平安壹钱包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1351452" y="2921103"/>
            <a:ext cx="1656184" cy="648072"/>
          </a:xfrm>
          <a:prstGeom prst="roundRect">
            <a:avLst>
              <a:gd name="adj" fmla="val 13049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平安银行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9472396" y="3967140"/>
            <a:ext cx="1656184" cy="648072"/>
          </a:xfrm>
          <a:prstGeom prst="roundRect">
            <a:avLst>
              <a:gd name="adj" fmla="val 13049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平安保险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9472396" y="5013176"/>
            <a:ext cx="1656184" cy="648072"/>
          </a:xfrm>
          <a:prstGeom prst="roundRect">
            <a:avLst>
              <a:gd name="adj" fmla="val 13049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平安好房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9472396" y="2921103"/>
            <a:ext cx="1656184" cy="648072"/>
          </a:xfrm>
          <a:prstGeom prst="roundRect">
            <a:avLst>
              <a:gd name="adj" fmla="val 13049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平安金融超市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4295800" y="2924944"/>
            <a:ext cx="3888432" cy="2736304"/>
          </a:xfrm>
          <a:prstGeom prst="roundRect">
            <a:avLst>
              <a:gd name="adj" fmla="val 3438"/>
            </a:avLst>
          </a:prstGeom>
          <a:noFill/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4434527" y="3079911"/>
            <a:ext cx="1548000" cy="421098"/>
          </a:xfrm>
          <a:prstGeom prst="roundRect">
            <a:avLst>
              <a:gd name="adj" fmla="val 969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一卡通应用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6462815" y="3077705"/>
            <a:ext cx="1548000" cy="421098"/>
          </a:xfrm>
          <a:prstGeom prst="roundRect">
            <a:avLst>
              <a:gd name="adj" fmla="val 969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广告业务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4434527" y="5036967"/>
            <a:ext cx="1548000" cy="417025"/>
          </a:xfrm>
          <a:prstGeom prst="roundRect">
            <a:avLst>
              <a:gd name="adj" fmla="val 969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理财</a:t>
            </a:r>
          </a:p>
        </p:txBody>
      </p:sp>
      <p:sp>
        <p:nvSpPr>
          <p:cNvPr id="44" name="圆角矩形 43"/>
          <p:cNvSpPr/>
          <p:nvPr/>
        </p:nvSpPr>
        <p:spPr>
          <a:xfrm>
            <a:off x="6462815" y="5036966"/>
            <a:ext cx="1548000" cy="417025"/>
          </a:xfrm>
          <a:prstGeom prst="roundRect">
            <a:avLst>
              <a:gd name="adj" fmla="val 969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保险</a:t>
            </a:r>
          </a:p>
        </p:txBody>
      </p:sp>
      <p:sp>
        <p:nvSpPr>
          <p:cNvPr id="48" name="圆角矩形 47"/>
          <p:cNvSpPr/>
          <p:nvPr/>
        </p:nvSpPr>
        <p:spPr>
          <a:xfrm>
            <a:off x="6932034" y="3730792"/>
            <a:ext cx="1078781" cy="421098"/>
          </a:xfrm>
          <a:prstGeom prst="roundRect">
            <a:avLst>
              <a:gd name="adj" fmla="val 969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生活缴费</a:t>
            </a:r>
          </a:p>
        </p:txBody>
      </p:sp>
      <p:sp>
        <p:nvSpPr>
          <p:cNvPr id="49" name="圆角矩形 48"/>
          <p:cNvSpPr/>
          <p:nvPr/>
        </p:nvSpPr>
        <p:spPr>
          <a:xfrm>
            <a:off x="6932034" y="4383879"/>
            <a:ext cx="1078781" cy="421098"/>
          </a:xfrm>
          <a:prstGeom prst="roundRect">
            <a:avLst>
              <a:gd name="adj" fmla="val 969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优惠券</a:t>
            </a:r>
          </a:p>
        </p:txBody>
      </p:sp>
      <p:sp>
        <p:nvSpPr>
          <p:cNvPr id="50" name="圆角矩形 49"/>
          <p:cNvSpPr/>
          <p:nvPr/>
        </p:nvSpPr>
        <p:spPr>
          <a:xfrm>
            <a:off x="4434527" y="3569175"/>
            <a:ext cx="1078781" cy="421098"/>
          </a:xfrm>
          <a:prstGeom prst="roundRect">
            <a:avLst>
              <a:gd name="adj" fmla="val 969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充值</a:t>
            </a:r>
          </a:p>
        </p:txBody>
      </p:sp>
      <p:sp>
        <p:nvSpPr>
          <p:cNvPr id="51" name="圆角矩形 50"/>
          <p:cNvSpPr/>
          <p:nvPr/>
        </p:nvSpPr>
        <p:spPr>
          <a:xfrm>
            <a:off x="4434527" y="4058439"/>
            <a:ext cx="1078781" cy="421098"/>
          </a:xfrm>
          <a:prstGeom prst="roundRect">
            <a:avLst>
              <a:gd name="adj" fmla="val 969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后付费</a:t>
            </a:r>
          </a:p>
        </p:txBody>
      </p:sp>
      <p:sp>
        <p:nvSpPr>
          <p:cNvPr id="52" name="圆角矩形 51"/>
          <p:cNvSpPr/>
          <p:nvPr/>
        </p:nvSpPr>
        <p:spPr>
          <a:xfrm>
            <a:off x="4434527" y="4547703"/>
            <a:ext cx="1078781" cy="421098"/>
          </a:xfrm>
          <a:prstGeom prst="roundRect">
            <a:avLst>
              <a:gd name="adj" fmla="val 969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补贴</a:t>
            </a:r>
          </a:p>
        </p:txBody>
      </p:sp>
      <p:grpSp>
        <p:nvGrpSpPr>
          <p:cNvPr id="57" name="组合 56"/>
          <p:cNvGrpSpPr/>
          <p:nvPr/>
        </p:nvGrpSpPr>
        <p:grpSpPr>
          <a:xfrm>
            <a:off x="3125680" y="3941341"/>
            <a:ext cx="1132565" cy="686512"/>
            <a:chOff x="3163235" y="3408473"/>
            <a:chExt cx="1132565" cy="686512"/>
          </a:xfrm>
        </p:grpSpPr>
        <p:sp>
          <p:nvSpPr>
            <p:cNvPr id="54" name="右箭头 53"/>
            <p:cNvSpPr/>
            <p:nvPr/>
          </p:nvSpPr>
          <p:spPr>
            <a:xfrm>
              <a:off x="3226173" y="3408473"/>
              <a:ext cx="989815" cy="686512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Rectangle 221"/>
            <p:cNvSpPr/>
            <p:nvPr/>
          </p:nvSpPr>
          <p:spPr>
            <a:xfrm>
              <a:off x="3163235" y="3582452"/>
              <a:ext cx="113256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能力支撑</a:t>
              </a:r>
              <a:endParaRPr lang="en-GB" sz="16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 rot="10800000">
            <a:off x="8301599" y="3943336"/>
            <a:ext cx="1170797" cy="686512"/>
            <a:chOff x="3045191" y="3408473"/>
            <a:chExt cx="1170797" cy="686512"/>
          </a:xfrm>
        </p:grpSpPr>
        <p:sp>
          <p:nvSpPr>
            <p:cNvPr id="59" name="右箭头 58"/>
            <p:cNvSpPr/>
            <p:nvPr/>
          </p:nvSpPr>
          <p:spPr>
            <a:xfrm>
              <a:off x="3226173" y="3408473"/>
              <a:ext cx="989815" cy="686512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Rectangle 221"/>
            <p:cNvSpPr/>
            <p:nvPr/>
          </p:nvSpPr>
          <p:spPr>
            <a:xfrm rot="10800000">
              <a:off x="3045191" y="3577868"/>
              <a:ext cx="113256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变现手段</a:t>
              </a:r>
              <a:endParaRPr lang="en-GB" sz="16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351452" y="925693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更全</a:t>
            </a:r>
          </a:p>
        </p:txBody>
      </p:sp>
      <p:sp>
        <p:nvSpPr>
          <p:cNvPr id="46" name="Rectangle 121"/>
          <p:cNvSpPr/>
          <p:nvPr/>
        </p:nvSpPr>
        <p:spPr>
          <a:xfrm>
            <a:off x="3612761" y="1064192"/>
            <a:ext cx="75158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平安集团拥有业内最全的金融业态，同时还涉及保险、房产、汽车、医疗等领域，这些资源将为平台提供更强的能力支撑，并让平台拥有丰富、多样的变现手段。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652035" y="3686982"/>
            <a:ext cx="1173616" cy="1164656"/>
            <a:chOff x="5652035" y="3686982"/>
            <a:chExt cx="1173616" cy="1164656"/>
          </a:xfrm>
        </p:grpSpPr>
        <p:sp>
          <p:nvSpPr>
            <p:cNvPr id="37" name="圆角矩形 36"/>
            <p:cNvSpPr/>
            <p:nvPr/>
          </p:nvSpPr>
          <p:spPr>
            <a:xfrm>
              <a:off x="5881324" y="3916328"/>
              <a:ext cx="720000" cy="720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主账户</a:t>
              </a:r>
            </a:p>
          </p:txBody>
        </p:sp>
        <p:sp>
          <p:nvSpPr>
            <p:cNvPr id="4" name="等腰三角形 3"/>
            <p:cNvSpPr/>
            <p:nvPr/>
          </p:nvSpPr>
          <p:spPr>
            <a:xfrm>
              <a:off x="6003902" y="3686982"/>
              <a:ext cx="469356" cy="186773"/>
            </a:xfrm>
            <a:prstGeom prst="triangl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等腰三角形 46"/>
            <p:cNvSpPr/>
            <p:nvPr/>
          </p:nvSpPr>
          <p:spPr>
            <a:xfrm rot="5400000">
              <a:off x="6497587" y="4170013"/>
              <a:ext cx="469356" cy="186773"/>
            </a:xfrm>
            <a:prstGeom prst="triangl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等腰三角形 52"/>
            <p:cNvSpPr/>
            <p:nvPr/>
          </p:nvSpPr>
          <p:spPr>
            <a:xfrm rot="10800000">
              <a:off x="6003902" y="4664865"/>
              <a:ext cx="469356" cy="186773"/>
            </a:xfrm>
            <a:prstGeom prst="triangl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 rot="16200000">
              <a:off x="5510744" y="4170013"/>
              <a:ext cx="469356" cy="186773"/>
            </a:xfrm>
            <a:prstGeom prst="triangl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11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椭圆 30"/>
          <p:cNvSpPr/>
          <p:nvPr/>
        </p:nvSpPr>
        <p:spPr>
          <a:xfrm>
            <a:off x="7442152" y="3222649"/>
            <a:ext cx="1602928" cy="1602928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Freeform 108"/>
          <p:cNvSpPr>
            <a:spLocks noEditPoints="1"/>
          </p:cNvSpPr>
          <p:nvPr/>
        </p:nvSpPr>
        <p:spPr bwMode="auto">
          <a:xfrm>
            <a:off x="5670029" y="1245476"/>
            <a:ext cx="5167104" cy="4666365"/>
          </a:xfrm>
          <a:custGeom>
            <a:avLst/>
            <a:gdLst>
              <a:gd name="T0" fmla="*/ 1100 w 2216"/>
              <a:gd name="T1" fmla="*/ 0 h 2001"/>
              <a:gd name="T2" fmla="*/ 1108 w 2216"/>
              <a:gd name="T3" fmla="*/ 0 h 2001"/>
              <a:gd name="T4" fmla="*/ 1348 w 2216"/>
              <a:gd name="T5" fmla="*/ 136 h 2001"/>
              <a:gd name="T6" fmla="*/ 2179 w 2216"/>
              <a:gd name="T7" fmla="*/ 1584 h 2001"/>
              <a:gd name="T8" fmla="*/ 2216 w 2216"/>
              <a:gd name="T9" fmla="*/ 1723 h 2001"/>
              <a:gd name="T10" fmla="*/ 1937 w 2216"/>
              <a:gd name="T11" fmla="*/ 2001 h 2001"/>
              <a:gd name="T12" fmla="*/ 1100 w 2216"/>
              <a:gd name="T13" fmla="*/ 2001 h 2001"/>
              <a:gd name="T14" fmla="*/ 1100 w 2216"/>
              <a:gd name="T15" fmla="*/ 1527 h 2001"/>
              <a:gd name="T16" fmla="*/ 1100 w 2216"/>
              <a:gd name="T17" fmla="*/ 1527 h 2001"/>
              <a:gd name="T18" fmla="*/ 1438 w 2216"/>
              <a:gd name="T19" fmla="*/ 1189 h 2001"/>
              <a:gd name="T20" fmla="*/ 1100 w 2216"/>
              <a:gd name="T21" fmla="*/ 852 h 2001"/>
              <a:gd name="T22" fmla="*/ 1100 w 2216"/>
              <a:gd name="T23" fmla="*/ 852 h 2001"/>
              <a:gd name="T24" fmla="*/ 1100 w 2216"/>
              <a:gd name="T25" fmla="*/ 0 h 2001"/>
              <a:gd name="T26" fmla="*/ 37 w 2216"/>
              <a:gd name="T27" fmla="*/ 1584 h 2001"/>
              <a:gd name="T28" fmla="*/ 865 w 2216"/>
              <a:gd name="T29" fmla="*/ 141 h 2001"/>
              <a:gd name="T30" fmla="*/ 1100 w 2216"/>
              <a:gd name="T31" fmla="*/ 0 h 2001"/>
              <a:gd name="T32" fmla="*/ 1100 w 2216"/>
              <a:gd name="T33" fmla="*/ 852 h 2001"/>
              <a:gd name="T34" fmla="*/ 763 w 2216"/>
              <a:gd name="T35" fmla="*/ 1189 h 2001"/>
              <a:gd name="T36" fmla="*/ 1100 w 2216"/>
              <a:gd name="T37" fmla="*/ 1527 h 2001"/>
              <a:gd name="T38" fmla="*/ 1100 w 2216"/>
              <a:gd name="T39" fmla="*/ 2001 h 2001"/>
              <a:gd name="T40" fmla="*/ 279 w 2216"/>
              <a:gd name="T41" fmla="*/ 2001 h 2001"/>
              <a:gd name="T42" fmla="*/ 0 w 2216"/>
              <a:gd name="T43" fmla="*/ 1723 h 2001"/>
              <a:gd name="T44" fmla="*/ 37 w 2216"/>
              <a:gd name="T45" fmla="*/ 1584 h 2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216" h="2001">
                <a:moveTo>
                  <a:pt x="1100" y="0"/>
                </a:moveTo>
                <a:cubicBezTo>
                  <a:pt x="1103" y="0"/>
                  <a:pt x="1105" y="0"/>
                  <a:pt x="1108" y="0"/>
                </a:cubicBezTo>
                <a:cubicBezTo>
                  <a:pt x="1210" y="0"/>
                  <a:pt x="1299" y="55"/>
                  <a:pt x="1348" y="136"/>
                </a:cubicBezTo>
                <a:cubicBezTo>
                  <a:pt x="2179" y="1584"/>
                  <a:pt x="2179" y="1584"/>
                  <a:pt x="2179" y="1584"/>
                </a:cubicBezTo>
                <a:cubicBezTo>
                  <a:pt x="2202" y="1625"/>
                  <a:pt x="2216" y="1672"/>
                  <a:pt x="2216" y="1723"/>
                </a:cubicBezTo>
                <a:cubicBezTo>
                  <a:pt x="2216" y="1877"/>
                  <a:pt x="2091" y="2001"/>
                  <a:pt x="1937" y="2001"/>
                </a:cubicBezTo>
                <a:cubicBezTo>
                  <a:pt x="1100" y="2001"/>
                  <a:pt x="1100" y="2001"/>
                  <a:pt x="1100" y="2001"/>
                </a:cubicBezTo>
                <a:cubicBezTo>
                  <a:pt x="1100" y="1527"/>
                  <a:pt x="1100" y="1527"/>
                  <a:pt x="1100" y="1527"/>
                </a:cubicBezTo>
                <a:cubicBezTo>
                  <a:pt x="1100" y="1527"/>
                  <a:pt x="1100" y="1527"/>
                  <a:pt x="1100" y="1527"/>
                </a:cubicBezTo>
                <a:cubicBezTo>
                  <a:pt x="1287" y="1527"/>
                  <a:pt x="1438" y="1376"/>
                  <a:pt x="1438" y="1189"/>
                </a:cubicBezTo>
                <a:cubicBezTo>
                  <a:pt x="1438" y="1003"/>
                  <a:pt x="1287" y="852"/>
                  <a:pt x="1100" y="852"/>
                </a:cubicBezTo>
                <a:cubicBezTo>
                  <a:pt x="1100" y="852"/>
                  <a:pt x="1100" y="852"/>
                  <a:pt x="1100" y="852"/>
                </a:cubicBezTo>
                <a:lnTo>
                  <a:pt x="1100" y="0"/>
                </a:lnTo>
                <a:close/>
                <a:moveTo>
                  <a:pt x="37" y="1584"/>
                </a:moveTo>
                <a:cubicBezTo>
                  <a:pt x="865" y="141"/>
                  <a:pt x="865" y="141"/>
                  <a:pt x="865" y="141"/>
                </a:cubicBezTo>
                <a:cubicBezTo>
                  <a:pt x="912" y="59"/>
                  <a:pt x="1000" y="3"/>
                  <a:pt x="1100" y="0"/>
                </a:cubicBezTo>
                <a:cubicBezTo>
                  <a:pt x="1100" y="852"/>
                  <a:pt x="1100" y="852"/>
                  <a:pt x="1100" y="852"/>
                </a:cubicBezTo>
                <a:cubicBezTo>
                  <a:pt x="914" y="852"/>
                  <a:pt x="763" y="1003"/>
                  <a:pt x="763" y="1189"/>
                </a:cubicBezTo>
                <a:cubicBezTo>
                  <a:pt x="763" y="1376"/>
                  <a:pt x="914" y="1527"/>
                  <a:pt x="1100" y="1527"/>
                </a:cubicBezTo>
                <a:cubicBezTo>
                  <a:pt x="1100" y="2001"/>
                  <a:pt x="1100" y="2001"/>
                  <a:pt x="1100" y="2001"/>
                </a:cubicBezTo>
                <a:cubicBezTo>
                  <a:pt x="279" y="2001"/>
                  <a:pt x="279" y="2001"/>
                  <a:pt x="279" y="2001"/>
                </a:cubicBezTo>
                <a:cubicBezTo>
                  <a:pt x="125" y="2001"/>
                  <a:pt x="0" y="1877"/>
                  <a:pt x="0" y="1723"/>
                </a:cubicBezTo>
                <a:cubicBezTo>
                  <a:pt x="0" y="1672"/>
                  <a:pt x="13" y="1625"/>
                  <a:pt x="37" y="1584"/>
                </a:cubicBezTo>
                <a:close/>
              </a:path>
            </a:pathLst>
          </a:custGeom>
          <a:solidFill>
            <a:srgbClr val="9997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Freeform 279"/>
          <p:cNvSpPr>
            <a:spLocks/>
          </p:cNvSpPr>
          <p:nvPr/>
        </p:nvSpPr>
        <p:spPr bwMode="auto">
          <a:xfrm>
            <a:off x="7427555" y="2076432"/>
            <a:ext cx="2350924" cy="1939883"/>
          </a:xfrm>
          <a:custGeom>
            <a:avLst/>
            <a:gdLst>
              <a:gd name="T0" fmla="*/ 16 w 1008"/>
              <a:gd name="T1" fmla="*/ 832 h 832"/>
              <a:gd name="T2" fmla="*/ 1008 w 1008"/>
              <a:gd name="T3" fmla="*/ 501 h 832"/>
              <a:gd name="T4" fmla="*/ 16 w 1008"/>
              <a:gd name="T5" fmla="*/ 832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8" h="832">
                <a:moveTo>
                  <a:pt x="16" y="832"/>
                </a:moveTo>
                <a:cubicBezTo>
                  <a:pt x="16" y="315"/>
                  <a:pt x="715" y="0"/>
                  <a:pt x="1008" y="501"/>
                </a:cubicBezTo>
                <a:cubicBezTo>
                  <a:pt x="715" y="1"/>
                  <a:pt x="0" y="253"/>
                  <a:pt x="16" y="832"/>
                </a:cubicBezTo>
                <a:close/>
              </a:path>
            </a:pathLst>
          </a:custGeom>
          <a:solidFill>
            <a:srgbClr val="7ECB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Freeform 280"/>
          <p:cNvSpPr>
            <a:spLocks/>
          </p:cNvSpPr>
          <p:nvPr/>
        </p:nvSpPr>
        <p:spPr bwMode="auto">
          <a:xfrm>
            <a:off x="6238785" y="3230702"/>
            <a:ext cx="2189268" cy="2030568"/>
          </a:xfrm>
          <a:custGeom>
            <a:avLst/>
            <a:gdLst>
              <a:gd name="T0" fmla="*/ 939 w 939"/>
              <a:gd name="T1" fmla="*/ 677 h 871"/>
              <a:gd name="T2" fmla="*/ 214 w 939"/>
              <a:gd name="T3" fmla="*/ 0 h 871"/>
              <a:gd name="T4" fmla="*/ 939 w 939"/>
              <a:gd name="T5" fmla="*/ 677 h 8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39" h="871">
                <a:moveTo>
                  <a:pt x="939" y="677"/>
                </a:moveTo>
                <a:cubicBezTo>
                  <a:pt x="419" y="871"/>
                  <a:pt x="0" y="457"/>
                  <a:pt x="214" y="0"/>
                </a:cubicBezTo>
                <a:cubicBezTo>
                  <a:pt x="37" y="499"/>
                  <a:pt x="468" y="810"/>
                  <a:pt x="939" y="677"/>
                </a:cubicBezTo>
                <a:close/>
              </a:path>
            </a:pathLst>
          </a:custGeom>
          <a:solidFill>
            <a:srgbClr val="E2F7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Freeform 281"/>
          <p:cNvSpPr>
            <a:spLocks/>
          </p:cNvSpPr>
          <p:nvPr/>
        </p:nvSpPr>
        <p:spPr bwMode="auto">
          <a:xfrm>
            <a:off x="8151067" y="3333216"/>
            <a:ext cx="1627411" cy="2578625"/>
          </a:xfrm>
          <a:custGeom>
            <a:avLst/>
            <a:gdLst>
              <a:gd name="T0" fmla="*/ 0 w 698"/>
              <a:gd name="T1" fmla="*/ 1106 h 1106"/>
              <a:gd name="T2" fmla="*/ 213 w 698"/>
              <a:gd name="T3" fmla="*/ 0 h 1106"/>
              <a:gd name="T4" fmla="*/ 0 w 698"/>
              <a:gd name="T5" fmla="*/ 1106 h 1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98" h="1106">
                <a:moveTo>
                  <a:pt x="0" y="1106"/>
                </a:moveTo>
                <a:cubicBezTo>
                  <a:pt x="583" y="1106"/>
                  <a:pt x="661" y="280"/>
                  <a:pt x="213" y="0"/>
                </a:cubicBezTo>
                <a:cubicBezTo>
                  <a:pt x="698" y="280"/>
                  <a:pt x="610" y="1106"/>
                  <a:pt x="0" y="1106"/>
                </a:cubicBezTo>
                <a:close/>
              </a:path>
            </a:pathLst>
          </a:custGeom>
          <a:solidFill>
            <a:srgbClr val="FFDD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Box 116"/>
          <p:cNvSpPr txBox="1"/>
          <p:nvPr/>
        </p:nvSpPr>
        <p:spPr>
          <a:xfrm>
            <a:off x="7615329" y="4025327"/>
            <a:ext cx="1233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</a:t>
            </a:r>
            <a:endParaRPr lang="en-GB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6194428" y="1245476"/>
            <a:ext cx="3584050" cy="4114366"/>
            <a:chOff x="4270238" y="1491140"/>
            <a:chExt cx="3584050" cy="4114366"/>
          </a:xfrm>
        </p:grpSpPr>
        <p:sp>
          <p:nvSpPr>
            <p:cNvPr id="47" name="Freeform 110"/>
            <p:cNvSpPr>
              <a:spLocks/>
            </p:cNvSpPr>
            <p:nvPr/>
          </p:nvSpPr>
          <p:spPr bwMode="auto">
            <a:xfrm>
              <a:off x="4270238" y="1491140"/>
              <a:ext cx="3584050" cy="4114366"/>
            </a:xfrm>
            <a:custGeom>
              <a:avLst/>
              <a:gdLst>
                <a:gd name="T0" fmla="*/ 226 w 1537"/>
                <a:gd name="T1" fmla="*/ 862 h 1764"/>
                <a:gd name="T2" fmla="*/ 640 w 1537"/>
                <a:gd name="T3" fmla="*/ 141 h 1764"/>
                <a:gd name="T4" fmla="*/ 883 w 1537"/>
                <a:gd name="T5" fmla="*/ 0 h 1764"/>
                <a:gd name="T6" fmla="*/ 1123 w 1537"/>
                <a:gd name="T7" fmla="*/ 136 h 1764"/>
                <a:gd name="T8" fmla="*/ 1537 w 1537"/>
                <a:gd name="T9" fmla="*/ 857 h 1764"/>
                <a:gd name="T10" fmla="*/ 1537 w 1537"/>
                <a:gd name="T11" fmla="*/ 857 h 1764"/>
                <a:gd name="T12" fmla="*/ 545 w 1537"/>
                <a:gd name="T13" fmla="*/ 1188 h 1764"/>
                <a:gd name="T14" fmla="*/ 883 w 1537"/>
                <a:gd name="T15" fmla="*/ 1525 h 1764"/>
                <a:gd name="T16" fmla="*/ 1094 w 1537"/>
                <a:gd name="T17" fmla="*/ 1451 h 1764"/>
                <a:gd name="T18" fmla="*/ 226 w 1537"/>
                <a:gd name="T19" fmla="*/ 863 h 1764"/>
                <a:gd name="T20" fmla="*/ 226 w 1537"/>
                <a:gd name="T21" fmla="*/ 862 h 1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37" h="1764">
                  <a:moveTo>
                    <a:pt x="226" y="862"/>
                  </a:moveTo>
                  <a:cubicBezTo>
                    <a:pt x="640" y="141"/>
                    <a:pt x="640" y="141"/>
                    <a:pt x="640" y="141"/>
                  </a:cubicBezTo>
                  <a:cubicBezTo>
                    <a:pt x="688" y="57"/>
                    <a:pt x="779" y="0"/>
                    <a:pt x="883" y="0"/>
                  </a:cubicBezTo>
                  <a:cubicBezTo>
                    <a:pt x="985" y="0"/>
                    <a:pt x="1074" y="55"/>
                    <a:pt x="1123" y="136"/>
                  </a:cubicBezTo>
                  <a:cubicBezTo>
                    <a:pt x="1537" y="857"/>
                    <a:pt x="1537" y="857"/>
                    <a:pt x="1537" y="857"/>
                  </a:cubicBezTo>
                  <a:cubicBezTo>
                    <a:pt x="1537" y="857"/>
                    <a:pt x="1537" y="857"/>
                    <a:pt x="1537" y="857"/>
                  </a:cubicBezTo>
                  <a:cubicBezTo>
                    <a:pt x="1244" y="356"/>
                    <a:pt x="545" y="671"/>
                    <a:pt x="545" y="1188"/>
                  </a:cubicBezTo>
                  <a:cubicBezTo>
                    <a:pt x="545" y="1374"/>
                    <a:pt x="696" y="1525"/>
                    <a:pt x="883" y="1525"/>
                  </a:cubicBezTo>
                  <a:cubicBezTo>
                    <a:pt x="963" y="1525"/>
                    <a:pt x="1036" y="1498"/>
                    <a:pt x="1094" y="1451"/>
                  </a:cubicBezTo>
                  <a:cubicBezTo>
                    <a:pt x="681" y="1764"/>
                    <a:pt x="0" y="1400"/>
                    <a:pt x="226" y="863"/>
                  </a:cubicBezTo>
                  <a:lnTo>
                    <a:pt x="226" y="862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3" name="Group 130"/>
            <p:cNvGrpSpPr/>
            <p:nvPr/>
          </p:nvGrpSpPr>
          <p:grpSpPr>
            <a:xfrm>
              <a:off x="5429152" y="2060848"/>
              <a:ext cx="1800493" cy="864096"/>
              <a:chOff x="2392554" y="2291065"/>
              <a:chExt cx="1800493" cy="864096"/>
            </a:xfrm>
          </p:grpSpPr>
          <p:sp>
            <p:nvSpPr>
              <p:cNvPr id="64" name="TextBox 131"/>
              <p:cNvSpPr txBox="1"/>
              <p:nvPr/>
            </p:nvSpPr>
            <p:spPr>
              <a:xfrm>
                <a:off x="2969629" y="2291065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产品</a:t>
                </a:r>
                <a:endParaRPr lang="en-GB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Rectangle 132"/>
              <p:cNvSpPr/>
              <p:nvPr/>
            </p:nvSpPr>
            <p:spPr>
              <a:xfrm>
                <a:off x="2392554" y="2631941"/>
                <a:ext cx="18004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建设一套稳定的</a:t>
                </a:r>
                <a:endPara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移动互联网产品体系</a:t>
                </a:r>
                <a:endParaRPr lang="en-GB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5" name="Group 91"/>
            <p:cNvGrpSpPr/>
            <p:nvPr/>
          </p:nvGrpSpPr>
          <p:grpSpPr>
            <a:xfrm>
              <a:off x="5978913" y="1716763"/>
              <a:ext cx="658399" cy="351393"/>
              <a:chOff x="7213337" y="3095535"/>
              <a:chExt cx="701827" cy="374571"/>
            </a:xfrm>
            <a:solidFill>
              <a:schemeClr val="bg2"/>
            </a:solidFill>
          </p:grpSpPr>
          <p:sp>
            <p:nvSpPr>
              <p:cNvPr id="61" name="Freeform 490"/>
              <p:cNvSpPr>
                <a:spLocks noEditPoints="1"/>
              </p:cNvSpPr>
              <p:nvPr/>
            </p:nvSpPr>
            <p:spPr bwMode="auto">
              <a:xfrm>
                <a:off x="7213337" y="3097506"/>
                <a:ext cx="448499" cy="361757"/>
              </a:xfrm>
              <a:custGeom>
                <a:avLst/>
                <a:gdLst>
                  <a:gd name="T0" fmla="*/ 178 w 192"/>
                  <a:gd name="T1" fmla="*/ 0 h 155"/>
                  <a:gd name="T2" fmla="*/ 14 w 192"/>
                  <a:gd name="T3" fmla="*/ 0 h 155"/>
                  <a:gd name="T4" fmla="*/ 0 w 192"/>
                  <a:gd name="T5" fmla="*/ 14 h 155"/>
                  <a:gd name="T6" fmla="*/ 0 w 192"/>
                  <a:gd name="T7" fmla="*/ 124 h 155"/>
                  <a:gd name="T8" fmla="*/ 14 w 192"/>
                  <a:gd name="T9" fmla="*/ 138 h 155"/>
                  <a:gd name="T10" fmla="*/ 78 w 192"/>
                  <a:gd name="T11" fmla="*/ 138 h 155"/>
                  <a:gd name="T12" fmla="*/ 78 w 192"/>
                  <a:gd name="T13" fmla="*/ 148 h 155"/>
                  <a:gd name="T14" fmla="*/ 17 w 192"/>
                  <a:gd name="T15" fmla="*/ 148 h 155"/>
                  <a:gd name="T16" fmla="*/ 14 w 192"/>
                  <a:gd name="T17" fmla="*/ 151 h 155"/>
                  <a:gd name="T18" fmla="*/ 17 w 192"/>
                  <a:gd name="T19" fmla="*/ 155 h 155"/>
                  <a:gd name="T20" fmla="*/ 175 w 192"/>
                  <a:gd name="T21" fmla="*/ 155 h 155"/>
                  <a:gd name="T22" fmla="*/ 178 w 192"/>
                  <a:gd name="T23" fmla="*/ 151 h 155"/>
                  <a:gd name="T24" fmla="*/ 175 w 192"/>
                  <a:gd name="T25" fmla="*/ 148 h 155"/>
                  <a:gd name="T26" fmla="*/ 121 w 192"/>
                  <a:gd name="T27" fmla="*/ 148 h 155"/>
                  <a:gd name="T28" fmla="*/ 121 w 192"/>
                  <a:gd name="T29" fmla="*/ 138 h 155"/>
                  <a:gd name="T30" fmla="*/ 178 w 192"/>
                  <a:gd name="T31" fmla="*/ 138 h 155"/>
                  <a:gd name="T32" fmla="*/ 192 w 192"/>
                  <a:gd name="T33" fmla="*/ 124 h 155"/>
                  <a:gd name="T34" fmla="*/ 192 w 192"/>
                  <a:gd name="T35" fmla="*/ 14 h 155"/>
                  <a:gd name="T36" fmla="*/ 178 w 192"/>
                  <a:gd name="T37" fmla="*/ 0 h 155"/>
                  <a:gd name="T38" fmla="*/ 182 w 192"/>
                  <a:gd name="T39" fmla="*/ 114 h 155"/>
                  <a:gd name="T40" fmla="*/ 169 w 192"/>
                  <a:gd name="T41" fmla="*/ 126 h 155"/>
                  <a:gd name="T42" fmla="*/ 23 w 192"/>
                  <a:gd name="T43" fmla="*/ 126 h 155"/>
                  <a:gd name="T44" fmla="*/ 11 w 192"/>
                  <a:gd name="T45" fmla="*/ 114 h 155"/>
                  <a:gd name="T46" fmla="*/ 11 w 192"/>
                  <a:gd name="T47" fmla="*/ 21 h 155"/>
                  <a:gd name="T48" fmla="*/ 23 w 192"/>
                  <a:gd name="T49" fmla="*/ 9 h 155"/>
                  <a:gd name="T50" fmla="*/ 169 w 192"/>
                  <a:gd name="T51" fmla="*/ 9 h 155"/>
                  <a:gd name="T52" fmla="*/ 182 w 192"/>
                  <a:gd name="T53" fmla="*/ 21 h 155"/>
                  <a:gd name="T54" fmla="*/ 182 w 192"/>
                  <a:gd name="T55" fmla="*/ 11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2" h="155">
                    <a:moveTo>
                      <a:pt x="178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124"/>
                      <a:pt x="0" y="124"/>
                      <a:pt x="0" y="124"/>
                    </a:cubicBezTo>
                    <a:cubicBezTo>
                      <a:pt x="0" y="132"/>
                      <a:pt x="6" y="138"/>
                      <a:pt x="14" y="138"/>
                    </a:cubicBezTo>
                    <a:cubicBezTo>
                      <a:pt x="78" y="138"/>
                      <a:pt x="78" y="138"/>
                      <a:pt x="78" y="138"/>
                    </a:cubicBezTo>
                    <a:cubicBezTo>
                      <a:pt x="78" y="148"/>
                      <a:pt x="78" y="148"/>
                      <a:pt x="78" y="148"/>
                    </a:cubicBezTo>
                    <a:cubicBezTo>
                      <a:pt x="17" y="148"/>
                      <a:pt x="17" y="148"/>
                      <a:pt x="17" y="148"/>
                    </a:cubicBezTo>
                    <a:cubicBezTo>
                      <a:pt x="15" y="148"/>
                      <a:pt x="14" y="149"/>
                      <a:pt x="14" y="151"/>
                    </a:cubicBezTo>
                    <a:cubicBezTo>
                      <a:pt x="14" y="153"/>
                      <a:pt x="15" y="155"/>
                      <a:pt x="17" y="155"/>
                    </a:cubicBezTo>
                    <a:cubicBezTo>
                      <a:pt x="175" y="155"/>
                      <a:pt x="175" y="155"/>
                      <a:pt x="175" y="155"/>
                    </a:cubicBezTo>
                    <a:cubicBezTo>
                      <a:pt x="177" y="155"/>
                      <a:pt x="178" y="153"/>
                      <a:pt x="178" y="151"/>
                    </a:cubicBezTo>
                    <a:cubicBezTo>
                      <a:pt x="178" y="149"/>
                      <a:pt x="177" y="148"/>
                      <a:pt x="175" y="148"/>
                    </a:cubicBezTo>
                    <a:cubicBezTo>
                      <a:pt x="121" y="148"/>
                      <a:pt x="121" y="148"/>
                      <a:pt x="121" y="148"/>
                    </a:cubicBezTo>
                    <a:cubicBezTo>
                      <a:pt x="121" y="138"/>
                      <a:pt x="121" y="138"/>
                      <a:pt x="121" y="138"/>
                    </a:cubicBezTo>
                    <a:cubicBezTo>
                      <a:pt x="178" y="138"/>
                      <a:pt x="178" y="138"/>
                      <a:pt x="178" y="138"/>
                    </a:cubicBezTo>
                    <a:cubicBezTo>
                      <a:pt x="186" y="138"/>
                      <a:pt x="192" y="132"/>
                      <a:pt x="192" y="124"/>
                    </a:cubicBezTo>
                    <a:cubicBezTo>
                      <a:pt x="192" y="14"/>
                      <a:pt x="192" y="14"/>
                      <a:pt x="192" y="14"/>
                    </a:cubicBezTo>
                    <a:cubicBezTo>
                      <a:pt x="192" y="7"/>
                      <a:pt x="186" y="0"/>
                      <a:pt x="178" y="0"/>
                    </a:cubicBezTo>
                    <a:close/>
                    <a:moveTo>
                      <a:pt x="182" y="114"/>
                    </a:moveTo>
                    <a:cubicBezTo>
                      <a:pt x="182" y="120"/>
                      <a:pt x="176" y="126"/>
                      <a:pt x="169" y="126"/>
                    </a:cubicBezTo>
                    <a:cubicBezTo>
                      <a:pt x="23" y="126"/>
                      <a:pt x="23" y="126"/>
                      <a:pt x="23" y="126"/>
                    </a:cubicBezTo>
                    <a:cubicBezTo>
                      <a:pt x="16" y="126"/>
                      <a:pt x="11" y="120"/>
                      <a:pt x="11" y="114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14"/>
                      <a:pt x="16" y="9"/>
                      <a:pt x="23" y="9"/>
                    </a:cubicBezTo>
                    <a:cubicBezTo>
                      <a:pt x="169" y="9"/>
                      <a:pt x="169" y="9"/>
                      <a:pt x="169" y="9"/>
                    </a:cubicBezTo>
                    <a:cubicBezTo>
                      <a:pt x="176" y="9"/>
                      <a:pt x="182" y="14"/>
                      <a:pt x="182" y="21"/>
                    </a:cubicBezTo>
                    <a:lnTo>
                      <a:pt x="182" y="114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Freeform 491"/>
              <p:cNvSpPr>
                <a:spLocks/>
              </p:cNvSpPr>
              <p:nvPr/>
            </p:nvSpPr>
            <p:spPr bwMode="auto">
              <a:xfrm>
                <a:off x="7269522" y="3143835"/>
                <a:ext cx="336128" cy="221785"/>
              </a:xfrm>
              <a:custGeom>
                <a:avLst/>
                <a:gdLst>
                  <a:gd name="T0" fmla="*/ 134 w 144"/>
                  <a:gd name="T1" fmla="*/ 0 h 95"/>
                  <a:gd name="T2" fmla="*/ 11 w 144"/>
                  <a:gd name="T3" fmla="*/ 0 h 95"/>
                  <a:gd name="T4" fmla="*/ 0 w 144"/>
                  <a:gd name="T5" fmla="*/ 10 h 95"/>
                  <a:gd name="T6" fmla="*/ 0 w 144"/>
                  <a:gd name="T7" fmla="*/ 85 h 95"/>
                  <a:gd name="T8" fmla="*/ 11 w 144"/>
                  <a:gd name="T9" fmla="*/ 95 h 95"/>
                  <a:gd name="T10" fmla="*/ 134 w 144"/>
                  <a:gd name="T11" fmla="*/ 95 h 95"/>
                  <a:gd name="T12" fmla="*/ 144 w 144"/>
                  <a:gd name="T13" fmla="*/ 85 h 95"/>
                  <a:gd name="T14" fmla="*/ 144 w 144"/>
                  <a:gd name="T15" fmla="*/ 10 h 95"/>
                  <a:gd name="T16" fmla="*/ 134 w 144"/>
                  <a:gd name="T17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4" h="95">
                    <a:moveTo>
                      <a:pt x="134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0"/>
                      <a:pt x="5" y="95"/>
                      <a:pt x="11" y="95"/>
                    </a:cubicBezTo>
                    <a:cubicBezTo>
                      <a:pt x="134" y="95"/>
                      <a:pt x="134" y="95"/>
                      <a:pt x="134" y="95"/>
                    </a:cubicBezTo>
                    <a:cubicBezTo>
                      <a:pt x="139" y="95"/>
                      <a:pt x="144" y="90"/>
                      <a:pt x="144" y="85"/>
                    </a:cubicBezTo>
                    <a:cubicBezTo>
                      <a:pt x="144" y="10"/>
                      <a:pt x="144" y="10"/>
                      <a:pt x="144" y="10"/>
                    </a:cubicBezTo>
                    <a:cubicBezTo>
                      <a:pt x="144" y="4"/>
                      <a:pt x="139" y="0"/>
                      <a:pt x="13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Freeform 492"/>
              <p:cNvSpPr>
                <a:spLocks noEditPoints="1"/>
              </p:cNvSpPr>
              <p:nvPr/>
            </p:nvSpPr>
            <p:spPr bwMode="auto">
              <a:xfrm>
                <a:off x="7708164" y="3095535"/>
                <a:ext cx="207000" cy="374571"/>
              </a:xfrm>
              <a:custGeom>
                <a:avLst/>
                <a:gdLst>
                  <a:gd name="T0" fmla="*/ 44 w 89"/>
                  <a:gd name="T1" fmla="*/ 0 h 161"/>
                  <a:gd name="T2" fmla="*/ 0 w 89"/>
                  <a:gd name="T3" fmla="*/ 36 h 161"/>
                  <a:gd name="T4" fmla="*/ 0 w 89"/>
                  <a:gd name="T5" fmla="*/ 125 h 161"/>
                  <a:gd name="T6" fmla="*/ 44 w 89"/>
                  <a:gd name="T7" fmla="*/ 161 h 161"/>
                  <a:gd name="T8" fmla="*/ 89 w 89"/>
                  <a:gd name="T9" fmla="*/ 125 h 161"/>
                  <a:gd name="T10" fmla="*/ 89 w 89"/>
                  <a:gd name="T11" fmla="*/ 36 h 161"/>
                  <a:gd name="T12" fmla="*/ 44 w 89"/>
                  <a:gd name="T13" fmla="*/ 0 h 161"/>
                  <a:gd name="T14" fmla="*/ 46 w 89"/>
                  <a:gd name="T15" fmla="*/ 140 h 161"/>
                  <a:gd name="T16" fmla="*/ 35 w 89"/>
                  <a:gd name="T17" fmla="*/ 130 h 161"/>
                  <a:gd name="T18" fmla="*/ 46 w 89"/>
                  <a:gd name="T19" fmla="*/ 119 h 161"/>
                  <a:gd name="T20" fmla="*/ 56 w 89"/>
                  <a:gd name="T21" fmla="*/ 130 h 161"/>
                  <a:gd name="T22" fmla="*/ 46 w 89"/>
                  <a:gd name="T23" fmla="*/ 140 h 161"/>
                  <a:gd name="T24" fmla="*/ 69 w 89"/>
                  <a:gd name="T25" fmla="*/ 66 h 161"/>
                  <a:gd name="T26" fmla="*/ 21 w 89"/>
                  <a:gd name="T27" fmla="*/ 66 h 161"/>
                  <a:gd name="T28" fmla="*/ 17 w 89"/>
                  <a:gd name="T29" fmla="*/ 62 h 161"/>
                  <a:gd name="T30" fmla="*/ 21 w 89"/>
                  <a:gd name="T31" fmla="*/ 58 h 161"/>
                  <a:gd name="T32" fmla="*/ 69 w 89"/>
                  <a:gd name="T33" fmla="*/ 58 h 161"/>
                  <a:gd name="T34" fmla="*/ 73 w 89"/>
                  <a:gd name="T35" fmla="*/ 62 h 161"/>
                  <a:gd name="T36" fmla="*/ 69 w 89"/>
                  <a:gd name="T37" fmla="*/ 66 h 161"/>
                  <a:gd name="T38" fmla="*/ 69 w 89"/>
                  <a:gd name="T39" fmla="*/ 40 h 161"/>
                  <a:gd name="T40" fmla="*/ 21 w 89"/>
                  <a:gd name="T41" fmla="*/ 40 h 161"/>
                  <a:gd name="T42" fmla="*/ 17 w 89"/>
                  <a:gd name="T43" fmla="*/ 36 h 161"/>
                  <a:gd name="T44" fmla="*/ 21 w 89"/>
                  <a:gd name="T45" fmla="*/ 32 h 161"/>
                  <a:gd name="T46" fmla="*/ 69 w 89"/>
                  <a:gd name="T47" fmla="*/ 32 h 161"/>
                  <a:gd name="T48" fmla="*/ 73 w 89"/>
                  <a:gd name="T49" fmla="*/ 36 h 161"/>
                  <a:gd name="T50" fmla="*/ 69 w 89"/>
                  <a:gd name="T51" fmla="*/ 4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9" h="161">
                    <a:moveTo>
                      <a:pt x="44" y="0"/>
                    </a:moveTo>
                    <a:cubicBezTo>
                      <a:pt x="20" y="0"/>
                      <a:pt x="2" y="4"/>
                      <a:pt x="0" y="36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1" y="158"/>
                      <a:pt x="20" y="161"/>
                      <a:pt x="44" y="161"/>
                    </a:cubicBezTo>
                    <a:cubicBezTo>
                      <a:pt x="69" y="161"/>
                      <a:pt x="89" y="157"/>
                      <a:pt x="89" y="125"/>
                    </a:cubicBezTo>
                    <a:cubicBezTo>
                      <a:pt x="89" y="36"/>
                      <a:pt x="89" y="36"/>
                      <a:pt x="89" y="36"/>
                    </a:cubicBezTo>
                    <a:cubicBezTo>
                      <a:pt x="88" y="8"/>
                      <a:pt x="69" y="0"/>
                      <a:pt x="44" y="0"/>
                    </a:cubicBezTo>
                    <a:close/>
                    <a:moveTo>
                      <a:pt x="46" y="140"/>
                    </a:moveTo>
                    <a:cubicBezTo>
                      <a:pt x="40" y="140"/>
                      <a:pt x="35" y="136"/>
                      <a:pt x="35" y="130"/>
                    </a:cubicBezTo>
                    <a:cubicBezTo>
                      <a:pt x="35" y="124"/>
                      <a:pt x="40" y="119"/>
                      <a:pt x="46" y="119"/>
                    </a:cubicBezTo>
                    <a:cubicBezTo>
                      <a:pt x="51" y="119"/>
                      <a:pt x="56" y="124"/>
                      <a:pt x="56" y="130"/>
                    </a:cubicBezTo>
                    <a:cubicBezTo>
                      <a:pt x="56" y="136"/>
                      <a:pt x="51" y="140"/>
                      <a:pt x="46" y="140"/>
                    </a:cubicBezTo>
                    <a:close/>
                    <a:moveTo>
                      <a:pt x="69" y="66"/>
                    </a:moveTo>
                    <a:cubicBezTo>
                      <a:pt x="21" y="66"/>
                      <a:pt x="21" y="66"/>
                      <a:pt x="21" y="66"/>
                    </a:cubicBezTo>
                    <a:cubicBezTo>
                      <a:pt x="18" y="66"/>
                      <a:pt x="17" y="64"/>
                      <a:pt x="17" y="62"/>
                    </a:cubicBezTo>
                    <a:cubicBezTo>
                      <a:pt x="17" y="60"/>
                      <a:pt x="18" y="58"/>
                      <a:pt x="21" y="58"/>
                    </a:cubicBezTo>
                    <a:cubicBezTo>
                      <a:pt x="69" y="58"/>
                      <a:pt x="69" y="58"/>
                      <a:pt x="69" y="58"/>
                    </a:cubicBezTo>
                    <a:cubicBezTo>
                      <a:pt x="71" y="58"/>
                      <a:pt x="73" y="60"/>
                      <a:pt x="73" y="62"/>
                    </a:cubicBezTo>
                    <a:cubicBezTo>
                      <a:pt x="73" y="64"/>
                      <a:pt x="71" y="66"/>
                      <a:pt x="69" y="66"/>
                    </a:cubicBezTo>
                    <a:close/>
                    <a:moveTo>
                      <a:pt x="69" y="40"/>
                    </a:moveTo>
                    <a:cubicBezTo>
                      <a:pt x="21" y="40"/>
                      <a:pt x="21" y="40"/>
                      <a:pt x="21" y="40"/>
                    </a:cubicBezTo>
                    <a:cubicBezTo>
                      <a:pt x="18" y="40"/>
                      <a:pt x="17" y="38"/>
                      <a:pt x="17" y="36"/>
                    </a:cubicBezTo>
                    <a:cubicBezTo>
                      <a:pt x="17" y="34"/>
                      <a:pt x="18" y="32"/>
                      <a:pt x="21" y="32"/>
                    </a:cubicBezTo>
                    <a:cubicBezTo>
                      <a:pt x="69" y="32"/>
                      <a:pt x="69" y="32"/>
                      <a:pt x="69" y="32"/>
                    </a:cubicBezTo>
                    <a:cubicBezTo>
                      <a:pt x="71" y="32"/>
                      <a:pt x="73" y="34"/>
                      <a:pt x="73" y="36"/>
                    </a:cubicBezTo>
                    <a:cubicBezTo>
                      <a:pt x="73" y="38"/>
                      <a:pt x="71" y="40"/>
                      <a:pt x="69" y="4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66" name="Freeform 130"/>
          <p:cNvSpPr>
            <a:spLocks noEditPoints="1"/>
          </p:cNvSpPr>
          <p:nvPr/>
        </p:nvSpPr>
        <p:spPr bwMode="auto">
          <a:xfrm>
            <a:off x="8044881" y="3406704"/>
            <a:ext cx="413123" cy="572201"/>
          </a:xfrm>
          <a:custGeom>
            <a:avLst/>
            <a:gdLst>
              <a:gd name="T0" fmla="*/ 62 w 81"/>
              <a:gd name="T1" fmla="*/ 37 h 112"/>
              <a:gd name="T2" fmla="*/ 74 w 81"/>
              <a:gd name="T3" fmla="*/ 36 h 112"/>
              <a:gd name="T4" fmla="*/ 69 w 81"/>
              <a:gd name="T5" fmla="*/ 43 h 112"/>
              <a:gd name="T6" fmla="*/ 69 w 81"/>
              <a:gd name="T7" fmla="*/ 100 h 112"/>
              <a:gd name="T8" fmla="*/ 12 w 81"/>
              <a:gd name="T9" fmla="*/ 100 h 112"/>
              <a:gd name="T10" fmla="*/ 12 w 81"/>
              <a:gd name="T11" fmla="*/ 43 h 112"/>
              <a:gd name="T12" fmla="*/ 36 w 81"/>
              <a:gd name="T13" fmla="*/ 27 h 112"/>
              <a:gd name="T14" fmla="*/ 29 w 81"/>
              <a:gd name="T15" fmla="*/ 21 h 112"/>
              <a:gd name="T16" fmla="*/ 22 w 81"/>
              <a:gd name="T17" fmla="*/ 12 h 112"/>
              <a:gd name="T18" fmla="*/ 41 w 81"/>
              <a:gd name="T19" fmla="*/ 0 h 112"/>
              <a:gd name="T20" fmla="*/ 59 w 81"/>
              <a:gd name="T21" fmla="*/ 12 h 112"/>
              <a:gd name="T22" fmla="*/ 52 w 81"/>
              <a:gd name="T23" fmla="*/ 21 h 112"/>
              <a:gd name="T24" fmla="*/ 45 w 81"/>
              <a:gd name="T25" fmla="*/ 27 h 112"/>
              <a:gd name="T26" fmla="*/ 29 w 81"/>
              <a:gd name="T27" fmla="*/ 15 h 112"/>
              <a:gd name="T28" fmla="*/ 52 w 81"/>
              <a:gd name="T29" fmla="*/ 14 h 112"/>
              <a:gd name="T30" fmla="*/ 53 w 81"/>
              <a:gd name="T31" fmla="*/ 12 h 112"/>
              <a:gd name="T32" fmla="*/ 41 w 81"/>
              <a:gd name="T33" fmla="*/ 5 h 112"/>
              <a:gd name="T34" fmla="*/ 28 w 81"/>
              <a:gd name="T35" fmla="*/ 12 h 112"/>
              <a:gd name="T36" fmla="*/ 20 w 81"/>
              <a:gd name="T37" fmla="*/ 53 h 112"/>
              <a:gd name="T38" fmla="*/ 27 w 81"/>
              <a:gd name="T39" fmla="*/ 56 h 112"/>
              <a:gd name="T40" fmla="*/ 20 w 81"/>
              <a:gd name="T41" fmla="*/ 53 h 112"/>
              <a:gd name="T42" fmla="*/ 27 w 81"/>
              <a:gd name="T43" fmla="*/ 87 h 112"/>
              <a:gd name="T44" fmla="*/ 20 w 81"/>
              <a:gd name="T45" fmla="*/ 90 h 112"/>
              <a:gd name="T46" fmla="*/ 61 w 81"/>
              <a:gd name="T47" fmla="*/ 90 h 112"/>
              <a:gd name="T48" fmla="*/ 54 w 81"/>
              <a:gd name="T49" fmla="*/ 87 h 112"/>
              <a:gd name="T50" fmla="*/ 61 w 81"/>
              <a:gd name="T51" fmla="*/ 90 h 112"/>
              <a:gd name="T52" fmla="*/ 61 w 81"/>
              <a:gd name="T53" fmla="*/ 70 h 112"/>
              <a:gd name="T54" fmla="*/ 68 w 81"/>
              <a:gd name="T55" fmla="*/ 73 h 112"/>
              <a:gd name="T56" fmla="*/ 42 w 81"/>
              <a:gd name="T57" fmla="*/ 99 h 112"/>
              <a:gd name="T58" fmla="*/ 39 w 81"/>
              <a:gd name="T59" fmla="*/ 92 h 112"/>
              <a:gd name="T60" fmla="*/ 42 w 81"/>
              <a:gd name="T61" fmla="*/ 99 h 112"/>
              <a:gd name="T62" fmla="*/ 20 w 81"/>
              <a:gd name="T63" fmla="*/ 73 h 112"/>
              <a:gd name="T64" fmla="*/ 13 w 81"/>
              <a:gd name="T65" fmla="*/ 70 h 112"/>
              <a:gd name="T66" fmla="*/ 39 w 81"/>
              <a:gd name="T67" fmla="*/ 44 h 112"/>
              <a:gd name="T68" fmla="*/ 42 w 81"/>
              <a:gd name="T69" fmla="*/ 51 h 112"/>
              <a:gd name="T70" fmla="*/ 39 w 81"/>
              <a:gd name="T71" fmla="*/ 44 h 112"/>
              <a:gd name="T72" fmla="*/ 45 w 81"/>
              <a:gd name="T73" fmla="*/ 68 h 112"/>
              <a:gd name="T74" fmla="*/ 54 w 81"/>
              <a:gd name="T75" fmla="*/ 49 h 112"/>
              <a:gd name="T76" fmla="*/ 38 w 81"/>
              <a:gd name="T77" fmla="*/ 67 h 112"/>
              <a:gd name="T78" fmla="*/ 43 w 81"/>
              <a:gd name="T79" fmla="*/ 78 h 112"/>
              <a:gd name="T80" fmla="*/ 58 w 81"/>
              <a:gd name="T81" fmla="*/ 82 h 112"/>
              <a:gd name="T82" fmla="*/ 46 w 81"/>
              <a:gd name="T83" fmla="*/ 73 h 112"/>
              <a:gd name="T84" fmla="*/ 61 w 81"/>
              <a:gd name="T85" fmla="*/ 51 h 112"/>
              <a:gd name="T86" fmla="*/ 20 w 81"/>
              <a:gd name="T87" fmla="*/ 51 h 112"/>
              <a:gd name="T88" fmla="*/ 20 w 81"/>
              <a:gd name="T89" fmla="*/ 92 h 112"/>
              <a:gd name="T90" fmla="*/ 61 w 81"/>
              <a:gd name="T91" fmla="*/ 92 h 112"/>
              <a:gd name="T92" fmla="*/ 61 w 81"/>
              <a:gd name="T93" fmla="*/ 51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1" h="112">
                <a:moveTo>
                  <a:pt x="45" y="31"/>
                </a:moveTo>
                <a:cubicBezTo>
                  <a:pt x="51" y="32"/>
                  <a:pt x="57" y="34"/>
                  <a:pt x="62" y="37"/>
                </a:cubicBezTo>
                <a:cubicBezTo>
                  <a:pt x="68" y="31"/>
                  <a:pt x="68" y="31"/>
                  <a:pt x="68" y="31"/>
                </a:cubicBezTo>
                <a:cubicBezTo>
                  <a:pt x="74" y="36"/>
                  <a:pt x="74" y="36"/>
                  <a:pt x="74" y="36"/>
                </a:cubicBezTo>
                <a:cubicBezTo>
                  <a:pt x="69" y="42"/>
                  <a:pt x="69" y="42"/>
                  <a:pt x="69" y="42"/>
                </a:cubicBezTo>
                <a:cubicBezTo>
                  <a:pt x="69" y="43"/>
                  <a:pt x="69" y="43"/>
                  <a:pt x="69" y="43"/>
                </a:cubicBezTo>
                <a:cubicBezTo>
                  <a:pt x="77" y="50"/>
                  <a:pt x="81" y="60"/>
                  <a:pt x="81" y="72"/>
                </a:cubicBezTo>
                <a:cubicBezTo>
                  <a:pt x="81" y="83"/>
                  <a:pt x="77" y="93"/>
                  <a:pt x="69" y="100"/>
                </a:cubicBezTo>
                <a:cubicBezTo>
                  <a:pt x="62" y="108"/>
                  <a:pt x="52" y="112"/>
                  <a:pt x="41" y="112"/>
                </a:cubicBezTo>
                <a:cubicBezTo>
                  <a:pt x="29" y="112"/>
                  <a:pt x="19" y="108"/>
                  <a:pt x="12" y="100"/>
                </a:cubicBezTo>
                <a:cubicBezTo>
                  <a:pt x="5" y="93"/>
                  <a:pt x="0" y="83"/>
                  <a:pt x="0" y="72"/>
                </a:cubicBezTo>
                <a:cubicBezTo>
                  <a:pt x="0" y="60"/>
                  <a:pt x="5" y="50"/>
                  <a:pt x="12" y="43"/>
                </a:cubicBezTo>
                <a:cubicBezTo>
                  <a:pt x="18" y="37"/>
                  <a:pt x="27" y="32"/>
                  <a:pt x="36" y="31"/>
                </a:cubicBezTo>
                <a:cubicBezTo>
                  <a:pt x="36" y="27"/>
                  <a:pt x="36" y="27"/>
                  <a:pt x="36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29" y="21"/>
                  <a:pt x="29" y="21"/>
                  <a:pt x="29" y="21"/>
                </a:cubicBezTo>
                <a:cubicBezTo>
                  <a:pt x="29" y="21"/>
                  <a:pt x="29" y="21"/>
                  <a:pt x="28" y="21"/>
                </a:cubicBezTo>
                <a:cubicBezTo>
                  <a:pt x="25" y="19"/>
                  <a:pt x="22" y="15"/>
                  <a:pt x="22" y="12"/>
                </a:cubicBezTo>
                <a:cubicBezTo>
                  <a:pt x="22" y="8"/>
                  <a:pt x="25" y="5"/>
                  <a:pt x="28" y="3"/>
                </a:cubicBezTo>
                <a:cubicBezTo>
                  <a:pt x="32" y="1"/>
                  <a:pt x="36" y="0"/>
                  <a:pt x="41" y="0"/>
                </a:cubicBezTo>
                <a:cubicBezTo>
                  <a:pt x="45" y="0"/>
                  <a:pt x="50" y="1"/>
                  <a:pt x="53" y="3"/>
                </a:cubicBezTo>
                <a:cubicBezTo>
                  <a:pt x="57" y="5"/>
                  <a:pt x="59" y="8"/>
                  <a:pt x="59" y="12"/>
                </a:cubicBezTo>
                <a:cubicBezTo>
                  <a:pt x="59" y="15"/>
                  <a:pt x="57" y="19"/>
                  <a:pt x="53" y="21"/>
                </a:cubicBezTo>
                <a:cubicBezTo>
                  <a:pt x="53" y="21"/>
                  <a:pt x="52" y="21"/>
                  <a:pt x="52" y="21"/>
                </a:cubicBezTo>
                <a:cubicBezTo>
                  <a:pt x="52" y="27"/>
                  <a:pt x="52" y="27"/>
                  <a:pt x="52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31"/>
                  <a:pt x="45" y="31"/>
                  <a:pt x="45" y="31"/>
                </a:cubicBezTo>
                <a:close/>
                <a:moveTo>
                  <a:pt x="29" y="15"/>
                </a:moveTo>
                <a:cubicBezTo>
                  <a:pt x="29" y="14"/>
                  <a:pt x="29" y="14"/>
                  <a:pt x="29" y="14"/>
                </a:cubicBezTo>
                <a:cubicBezTo>
                  <a:pt x="52" y="14"/>
                  <a:pt x="52" y="14"/>
                  <a:pt x="52" y="14"/>
                </a:cubicBezTo>
                <a:cubicBezTo>
                  <a:pt x="52" y="15"/>
                  <a:pt x="52" y="15"/>
                  <a:pt x="52" y="15"/>
                </a:cubicBezTo>
                <a:cubicBezTo>
                  <a:pt x="53" y="14"/>
                  <a:pt x="53" y="13"/>
                  <a:pt x="53" y="12"/>
                </a:cubicBezTo>
                <a:cubicBezTo>
                  <a:pt x="53" y="10"/>
                  <a:pt x="52" y="9"/>
                  <a:pt x="50" y="8"/>
                </a:cubicBezTo>
                <a:cubicBezTo>
                  <a:pt x="48" y="6"/>
                  <a:pt x="44" y="5"/>
                  <a:pt x="41" y="5"/>
                </a:cubicBezTo>
                <a:cubicBezTo>
                  <a:pt x="37" y="5"/>
                  <a:pt x="33" y="6"/>
                  <a:pt x="31" y="8"/>
                </a:cubicBezTo>
                <a:cubicBezTo>
                  <a:pt x="29" y="9"/>
                  <a:pt x="28" y="10"/>
                  <a:pt x="28" y="12"/>
                </a:cubicBezTo>
                <a:cubicBezTo>
                  <a:pt x="28" y="13"/>
                  <a:pt x="28" y="14"/>
                  <a:pt x="29" y="15"/>
                </a:cubicBezTo>
                <a:close/>
                <a:moveTo>
                  <a:pt x="20" y="53"/>
                </a:moveTo>
                <a:cubicBezTo>
                  <a:pt x="25" y="58"/>
                  <a:pt x="25" y="58"/>
                  <a:pt x="25" y="58"/>
                </a:cubicBezTo>
                <a:cubicBezTo>
                  <a:pt x="27" y="56"/>
                  <a:pt x="27" y="56"/>
                  <a:pt x="27" y="56"/>
                </a:cubicBezTo>
                <a:cubicBezTo>
                  <a:pt x="22" y="51"/>
                  <a:pt x="22" y="51"/>
                  <a:pt x="22" y="51"/>
                </a:cubicBezTo>
                <a:cubicBezTo>
                  <a:pt x="20" y="53"/>
                  <a:pt x="20" y="53"/>
                  <a:pt x="20" y="53"/>
                </a:cubicBezTo>
                <a:close/>
                <a:moveTo>
                  <a:pt x="22" y="92"/>
                </a:moveTo>
                <a:cubicBezTo>
                  <a:pt x="27" y="87"/>
                  <a:pt x="27" y="87"/>
                  <a:pt x="27" y="87"/>
                </a:cubicBezTo>
                <a:cubicBezTo>
                  <a:pt x="25" y="85"/>
                  <a:pt x="25" y="85"/>
                  <a:pt x="25" y="85"/>
                </a:cubicBezTo>
                <a:cubicBezTo>
                  <a:pt x="20" y="90"/>
                  <a:pt x="20" y="90"/>
                  <a:pt x="20" y="90"/>
                </a:cubicBezTo>
                <a:cubicBezTo>
                  <a:pt x="22" y="92"/>
                  <a:pt x="22" y="92"/>
                  <a:pt x="22" y="92"/>
                </a:cubicBezTo>
                <a:close/>
                <a:moveTo>
                  <a:pt x="61" y="90"/>
                </a:moveTo>
                <a:cubicBezTo>
                  <a:pt x="56" y="85"/>
                  <a:pt x="56" y="85"/>
                  <a:pt x="56" y="85"/>
                </a:cubicBezTo>
                <a:cubicBezTo>
                  <a:pt x="54" y="87"/>
                  <a:pt x="54" y="87"/>
                  <a:pt x="54" y="87"/>
                </a:cubicBezTo>
                <a:cubicBezTo>
                  <a:pt x="59" y="92"/>
                  <a:pt x="59" y="92"/>
                  <a:pt x="59" y="92"/>
                </a:cubicBezTo>
                <a:cubicBezTo>
                  <a:pt x="61" y="90"/>
                  <a:pt x="61" y="90"/>
                  <a:pt x="61" y="90"/>
                </a:cubicBezTo>
                <a:close/>
                <a:moveTo>
                  <a:pt x="68" y="70"/>
                </a:moveTo>
                <a:cubicBezTo>
                  <a:pt x="61" y="70"/>
                  <a:pt x="61" y="70"/>
                  <a:pt x="61" y="70"/>
                </a:cubicBezTo>
                <a:cubicBezTo>
                  <a:pt x="61" y="73"/>
                  <a:pt x="61" y="73"/>
                  <a:pt x="61" y="73"/>
                </a:cubicBezTo>
                <a:cubicBezTo>
                  <a:pt x="68" y="73"/>
                  <a:pt x="68" y="73"/>
                  <a:pt x="68" y="73"/>
                </a:cubicBezTo>
                <a:cubicBezTo>
                  <a:pt x="68" y="70"/>
                  <a:pt x="68" y="70"/>
                  <a:pt x="68" y="70"/>
                </a:cubicBezTo>
                <a:close/>
                <a:moveTo>
                  <a:pt x="42" y="99"/>
                </a:moveTo>
                <a:cubicBezTo>
                  <a:pt x="42" y="92"/>
                  <a:pt x="42" y="92"/>
                  <a:pt x="42" y="92"/>
                </a:cubicBezTo>
                <a:cubicBezTo>
                  <a:pt x="39" y="92"/>
                  <a:pt x="39" y="92"/>
                  <a:pt x="39" y="92"/>
                </a:cubicBezTo>
                <a:cubicBezTo>
                  <a:pt x="39" y="99"/>
                  <a:pt x="39" y="99"/>
                  <a:pt x="39" y="99"/>
                </a:cubicBezTo>
                <a:cubicBezTo>
                  <a:pt x="42" y="99"/>
                  <a:pt x="42" y="99"/>
                  <a:pt x="42" y="99"/>
                </a:cubicBezTo>
                <a:close/>
                <a:moveTo>
                  <a:pt x="13" y="73"/>
                </a:moveTo>
                <a:cubicBezTo>
                  <a:pt x="20" y="73"/>
                  <a:pt x="20" y="73"/>
                  <a:pt x="20" y="73"/>
                </a:cubicBezTo>
                <a:cubicBezTo>
                  <a:pt x="20" y="70"/>
                  <a:pt x="20" y="70"/>
                  <a:pt x="20" y="70"/>
                </a:cubicBezTo>
                <a:cubicBezTo>
                  <a:pt x="13" y="70"/>
                  <a:pt x="13" y="70"/>
                  <a:pt x="13" y="70"/>
                </a:cubicBezTo>
                <a:cubicBezTo>
                  <a:pt x="13" y="73"/>
                  <a:pt x="13" y="73"/>
                  <a:pt x="13" y="73"/>
                </a:cubicBezTo>
                <a:close/>
                <a:moveTo>
                  <a:pt x="39" y="44"/>
                </a:moveTo>
                <a:cubicBezTo>
                  <a:pt x="39" y="51"/>
                  <a:pt x="39" y="51"/>
                  <a:pt x="39" y="51"/>
                </a:cubicBezTo>
                <a:cubicBezTo>
                  <a:pt x="42" y="51"/>
                  <a:pt x="42" y="51"/>
                  <a:pt x="42" y="51"/>
                </a:cubicBezTo>
                <a:cubicBezTo>
                  <a:pt x="42" y="44"/>
                  <a:pt x="42" y="44"/>
                  <a:pt x="42" y="44"/>
                </a:cubicBezTo>
                <a:cubicBezTo>
                  <a:pt x="39" y="44"/>
                  <a:pt x="39" y="44"/>
                  <a:pt x="39" y="44"/>
                </a:cubicBezTo>
                <a:close/>
                <a:moveTo>
                  <a:pt x="46" y="70"/>
                </a:moveTo>
                <a:cubicBezTo>
                  <a:pt x="45" y="69"/>
                  <a:pt x="45" y="69"/>
                  <a:pt x="45" y="68"/>
                </a:cubicBezTo>
                <a:cubicBezTo>
                  <a:pt x="49" y="63"/>
                  <a:pt x="53" y="57"/>
                  <a:pt x="57" y="51"/>
                </a:cubicBezTo>
                <a:cubicBezTo>
                  <a:pt x="56" y="50"/>
                  <a:pt x="55" y="49"/>
                  <a:pt x="54" y="49"/>
                </a:cubicBezTo>
                <a:cubicBezTo>
                  <a:pt x="49" y="54"/>
                  <a:pt x="45" y="60"/>
                  <a:pt x="41" y="67"/>
                </a:cubicBezTo>
                <a:cubicBezTo>
                  <a:pt x="40" y="66"/>
                  <a:pt x="39" y="66"/>
                  <a:pt x="38" y="67"/>
                </a:cubicBezTo>
                <a:cubicBezTo>
                  <a:pt x="35" y="68"/>
                  <a:pt x="33" y="72"/>
                  <a:pt x="35" y="75"/>
                </a:cubicBezTo>
                <a:cubicBezTo>
                  <a:pt x="36" y="78"/>
                  <a:pt x="40" y="79"/>
                  <a:pt x="43" y="78"/>
                </a:cubicBezTo>
                <a:cubicBezTo>
                  <a:pt x="43" y="78"/>
                  <a:pt x="43" y="77"/>
                  <a:pt x="44" y="77"/>
                </a:cubicBezTo>
                <a:cubicBezTo>
                  <a:pt x="48" y="79"/>
                  <a:pt x="53" y="81"/>
                  <a:pt x="58" y="82"/>
                </a:cubicBezTo>
                <a:cubicBezTo>
                  <a:pt x="58" y="80"/>
                  <a:pt x="59" y="79"/>
                  <a:pt x="59" y="78"/>
                </a:cubicBezTo>
                <a:cubicBezTo>
                  <a:pt x="55" y="76"/>
                  <a:pt x="51" y="74"/>
                  <a:pt x="46" y="73"/>
                </a:cubicBezTo>
                <a:cubicBezTo>
                  <a:pt x="46" y="72"/>
                  <a:pt x="46" y="71"/>
                  <a:pt x="46" y="70"/>
                </a:cubicBezTo>
                <a:close/>
                <a:moveTo>
                  <a:pt x="61" y="51"/>
                </a:moveTo>
                <a:cubicBezTo>
                  <a:pt x="56" y="45"/>
                  <a:pt x="49" y="42"/>
                  <a:pt x="41" y="42"/>
                </a:cubicBezTo>
                <a:cubicBezTo>
                  <a:pt x="32" y="42"/>
                  <a:pt x="25" y="45"/>
                  <a:pt x="20" y="51"/>
                </a:cubicBezTo>
                <a:cubicBezTo>
                  <a:pt x="14" y="56"/>
                  <a:pt x="11" y="63"/>
                  <a:pt x="11" y="72"/>
                </a:cubicBezTo>
                <a:cubicBezTo>
                  <a:pt x="11" y="80"/>
                  <a:pt x="14" y="87"/>
                  <a:pt x="20" y="92"/>
                </a:cubicBezTo>
                <a:cubicBezTo>
                  <a:pt x="25" y="98"/>
                  <a:pt x="32" y="101"/>
                  <a:pt x="41" y="101"/>
                </a:cubicBezTo>
                <a:cubicBezTo>
                  <a:pt x="49" y="101"/>
                  <a:pt x="56" y="98"/>
                  <a:pt x="61" y="92"/>
                </a:cubicBezTo>
                <a:cubicBezTo>
                  <a:pt x="67" y="87"/>
                  <a:pt x="70" y="80"/>
                  <a:pt x="70" y="72"/>
                </a:cubicBezTo>
                <a:cubicBezTo>
                  <a:pt x="70" y="63"/>
                  <a:pt x="67" y="56"/>
                  <a:pt x="61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7465012" y="2076432"/>
            <a:ext cx="3439532" cy="3835409"/>
            <a:chOff x="5540822" y="2322096"/>
            <a:chExt cx="3439532" cy="3835409"/>
          </a:xfrm>
          <a:solidFill>
            <a:schemeClr val="bg1">
              <a:lumMod val="65000"/>
            </a:schemeClr>
          </a:solidFill>
        </p:grpSpPr>
        <p:sp>
          <p:nvSpPr>
            <p:cNvPr id="68" name="Freeform 111"/>
            <p:cNvSpPr>
              <a:spLocks/>
            </p:cNvSpPr>
            <p:nvPr/>
          </p:nvSpPr>
          <p:spPr bwMode="auto">
            <a:xfrm>
              <a:off x="5540822" y="2322096"/>
              <a:ext cx="3372122" cy="3835409"/>
            </a:xfrm>
            <a:custGeom>
              <a:avLst/>
              <a:gdLst>
                <a:gd name="T0" fmla="*/ 992 w 1446"/>
                <a:gd name="T1" fmla="*/ 501 h 1645"/>
                <a:gd name="T2" fmla="*/ 1409 w 1446"/>
                <a:gd name="T3" fmla="*/ 1228 h 1645"/>
                <a:gd name="T4" fmla="*/ 1446 w 1446"/>
                <a:gd name="T5" fmla="*/ 1367 h 1645"/>
                <a:gd name="T6" fmla="*/ 1167 w 1446"/>
                <a:gd name="T7" fmla="*/ 1645 h 1645"/>
                <a:gd name="T8" fmla="*/ 294 w 1446"/>
                <a:gd name="T9" fmla="*/ 1645 h 1645"/>
                <a:gd name="T10" fmla="*/ 507 w 1446"/>
                <a:gd name="T11" fmla="*/ 539 h 1645"/>
                <a:gd name="T12" fmla="*/ 338 w 1446"/>
                <a:gd name="T13" fmla="*/ 494 h 1645"/>
                <a:gd name="T14" fmla="*/ 0 w 1446"/>
                <a:gd name="T15" fmla="*/ 832 h 1645"/>
                <a:gd name="T16" fmla="*/ 992 w 1446"/>
                <a:gd name="T17" fmla="*/ 501 h 1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6" h="1645">
                  <a:moveTo>
                    <a:pt x="992" y="501"/>
                  </a:moveTo>
                  <a:cubicBezTo>
                    <a:pt x="1409" y="1228"/>
                    <a:pt x="1409" y="1228"/>
                    <a:pt x="1409" y="1228"/>
                  </a:cubicBezTo>
                  <a:cubicBezTo>
                    <a:pt x="1432" y="1269"/>
                    <a:pt x="1446" y="1316"/>
                    <a:pt x="1446" y="1367"/>
                  </a:cubicBezTo>
                  <a:cubicBezTo>
                    <a:pt x="1446" y="1521"/>
                    <a:pt x="1321" y="1645"/>
                    <a:pt x="1167" y="1645"/>
                  </a:cubicBezTo>
                  <a:cubicBezTo>
                    <a:pt x="294" y="1645"/>
                    <a:pt x="294" y="1645"/>
                    <a:pt x="294" y="1645"/>
                  </a:cubicBezTo>
                  <a:cubicBezTo>
                    <a:pt x="877" y="1645"/>
                    <a:pt x="955" y="819"/>
                    <a:pt x="507" y="539"/>
                  </a:cubicBezTo>
                  <a:cubicBezTo>
                    <a:pt x="457" y="510"/>
                    <a:pt x="399" y="494"/>
                    <a:pt x="338" y="494"/>
                  </a:cubicBezTo>
                  <a:cubicBezTo>
                    <a:pt x="151" y="494"/>
                    <a:pt x="0" y="645"/>
                    <a:pt x="0" y="832"/>
                  </a:cubicBezTo>
                  <a:cubicBezTo>
                    <a:pt x="0" y="315"/>
                    <a:pt x="699" y="0"/>
                    <a:pt x="992" y="50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9" name="Group 137"/>
            <p:cNvGrpSpPr/>
            <p:nvPr/>
          </p:nvGrpSpPr>
          <p:grpSpPr>
            <a:xfrm>
              <a:off x="7359397" y="5109433"/>
              <a:ext cx="1620957" cy="835176"/>
              <a:chOff x="2382885" y="2248903"/>
              <a:chExt cx="1620957" cy="835176"/>
            </a:xfrm>
            <a:grpFill/>
          </p:grpSpPr>
          <p:sp>
            <p:nvSpPr>
              <p:cNvPr id="71" name="TextBox 138"/>
              <p:cNvSpPr txBox="1"/>
              <p:nvPr/>
            </p:nvSpPr>
            <p:spPr>
              <a:xfrm>
                <a:off x="2712537" y="2248903"/>
                <a:ext cx="646331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商务</a:t>
                </a:r>
                <a:endParaRPr lang="en-GB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Rectangle 139"/>
              <p:cNvSpPr/>
              <p:nvPr/>
            </p:nvSpPr>
            <p:spPr>
              <a:xfrm>
                <a:off x="2382885" y="2560859"/>
                <a:ext cx="1620957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商务资源的整合、</a:t>
                </a:r>
                <a:endPara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模式探讨及接入</a:t>
                </a:r>
                <a:endParaRPr lang="en-GB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0" name="Freeform 103"/>
            <p:cNvSpPr>
              <a:spLocks noEditPoints="1"/>
            </p:cNvSpPr>
            <p:nvPr/>
          </p:nvSpPr>
          <p:spPr bwMode="auto">
            <a:xfrm>
              <a:off x="7762617" y="4725684"/>
              <a:ext cx="494221" cy="322979"/>
            </a:xfrm>
            <a:custGeom>
              <a:avLst/>
              <a:gdLst>
                <a:gd name="T0" fmla="*/ 48 w 193"/>
                <a:gd name="T1" fmla="*/ 23 h 126"/>
                <a:gd name="T2" fmla="*/ 26 w 193"/>
                <a:gd name="T3" fmla="*/ 45 h 126"/>
                <a:gd name="T4" fmla="*/ 4 w 193"/>
                <a:gd name="T5" fmla="*/ 23 h 126"/>
                <a:gd name="T6" fmla="*/ 26 w 193"/>
                <a:gd name="T7" fmla="*/ 0 h 126"/>
                <a:gd name="T8" fmla="*/ 48 w 193"/>
                <a:gd name="T9" fmla="*/ 23 h 126"/>
                <a:gd name="T10" fmla="*/ 145 w 193"/>
                <a:gd name="T11" fmla="*/ 23 h 126"/>
                <a:gd name="T12" fmla="*/ 167 w 193"/>
                <a:gd name="T13" fmla="*/ 45 h 126"/>
                <a:gd name="T14" fmla="*/ 189 w 193"/>
                <a:gd name="T15" fmla="*/ 23 h 126"/>
                <a:gd name="T16" fmla="*/ 167 w 193"/>
                <a:gd name="T17" fmla="*/ 0 h 126"/>
                <a:gd name="T18" fmla="*/ 145 w 193"/>
                <a:gd name="T19" fmla="*/ 23 h 126"/>
                <a:gd name="T20" fmla="*/ 84 w 193"/>
                <a:gd name="T21" fmla="*/ 99 h 126"/>
                <a:gd name="T22" fmla="*/ 89 w 193"/>
                <a:gd name="T23" fmla="*/ 86 h 126"/>
                <a:gd name="T24" fmla="*/ 56 w 193"/>
                <a:gd name="T25" fmla="*/ 65 h 126"/>
                <a:gd name="T26" fmla="*/ 45 w 193"/>
                <a:gd name="T27" fmla="*/ 55 h 126"/>
                <a:gd name="T28" fmla="*/ 45 w 193"/>
                <a:gd name="T29" fmla="*/ 55 h 126"/>
                <a:gd name="T30" fmla="*/ 32 w 193"/>
                <a:gd name="T31" fmla="*/ 50 h 126"/>
                <a:gd name="T32" fmla="*/ 20 w 193"/>
                <a:gd name="T33" fmla="*/ 50 h 126"/>
                <a:gd name="T34" fmla="*/ 0 w 193"/>
                <a:gd name="T35" fmla="*/ 70 h 126"/>
                <a:gd name="T36" fmla="*/ 0 w 193"/>
                <a:gd name="T37" fmla="*/ 126 h 126"/>
                <a:gd name="T38" fmla="*/ 52 w 193"/>
                <a:gd name="T39" fmla="*/ 126 h 126"/>
                <a:gd name="T40" fmla="*/ 52 w 193"/>
                <a:gd name="T41" fmla="*/ 90 h 126"/>
                <a:gd name="T42" fmla="*/ 87 w 193"/>
                <a:gd name="T43" fmla="*/ 106 h 126"/>
                <a:gd name="T44" fmla="*/ 84 w 193"/>
                <a:gd name="T45" fmla="*/ 99 h 126"/>
                <a:gd name="T46" fmla="*/ 173 w 193"/>
                <a:gd name="T47" fmla="*/ 50 h 126"/>
                <a:gd name="T48" fmla="*/ 161 w 193"/>
                <a:gd name="T49" fmla="*/ 50 h 126"/>
                <a:gd name="T50" fmla="*/ 149 w 193"/>
                <a:gd name="T51" fmla="*/ 55 h 126"/>
                <a:gd name="T52" fmla="*/ 148 w 193"/>
                <a:gd name="T53" fmla="*/ 55 h 126"/>
                <a:gd name="T54" fmla="*/ 138 w 193"/>
                <a:gd name="T55" fmla="*/ 65 h 126"/>
                <a:gd name="T56" fmla="*/ 99 w 193"/>
                <a:gd name="T57" fmla="*/ 87 h 126"/>
                <a:gd name="T58" fmla="*/ 90 w 193"/>
                <a:gd name="T59" fmla="*/ 98 h 126"/>
                <a:gd name="T60" fmla="*/ 100 w 193"/>
                <a:gd name="T61" fmla="*/ 107 h 126"/>
                <a:gd name="T62" fmla="*/ 101 w 193"/>
                <a:gd name="T63" fmla="*/ 107 h 126"/>
                <a:gd name="T64" fmla="*/ 141 w 193"/>
                <a:gd name="T65" fmla="*/ 90 h 126"/>
                <a:gd name="T66" fmla="*/ 141 w 193"/>
                <a:gd name="T67" fmla="*/ 126 h 126"/>
                <a:gd name="T68" fmla="*/ 193 w 193"/>
                <a:gd name="T69" fmla="*/ 126 h 126"/>
                <a:gd name="T70" fmla="*/ 193 w 193"/>
                <a:gd name="T71" fmla="*/ 70 h 126"/>
                <a:gd name="T72" fmla="*/ 173 w 193"/>
                <a:gd name="T73" fmla="*/ 5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93" h="126">
                  <a:moveTo>
                    <a:pt x="48" y="23"/>
                  </a:moveTo>
                  <a:cubicBezTo>
                    <a:pt x="48" y="35"/>
                    <a:pt x="38" y="45"/>
                    <a:pt x="26" y="45"/>
                  </a:cubicBezTo>
                  <a:cubicBezTo>
                    <a:pt x="14" y="45"/>
                    <a:pt x="4" y="35"/>
                    <a:pt x="4" y="23"/>
                  </a:cubicBezTo>
                  <a:cubicBezTo>
                    <a:pt x="4" y="10"/>
                    <a:pt x="14" y="0"/>
                    <a:pt x="26" y="0"/>
                  </a:cubicBezTo>
                  <a:cubicBezTo>
                    <a:pt x="38" y="0"/>
                    <a:pt x="48" y="10"/>
                    <a:pt x="48" y="23"/>
                  </a:cubicBezTo>
                  <a:close/>
                  <a:moveTo>
                    <a:pt x="145" y="23"/>
                  </a:moveTo>
                  <a:cubicBezTo>
                    <a:pt x="145" y="35"/>
                    <a:pt x="155" y="45"/>
                    <a:pt x="167" y="45"/>
                  </a:cubicBezTo>
                  <a:cubicBezTo>
                    <a:pt x="180" y="45"/>
                    <a:pt x="189" y="35"/>
                    <a:pt x="189" y="23"/>
                  </a:cubicBezTo>
                  <a:cubicBezTo>
                    <a:pt x="189" y="10"/>
                    <a:pt x="180" y="0"/>
                    <a:pt x="167" y="0"/>
                  </a:cubicBezTo>
                  <a:cubicBezTo>
                    <a:pt x="155" y="0"/>
                    <a:pt x="145" y="10"/>
                    <a:pt x="145" y="23"/>
                  </a:cubicBezTo>
                  <a:close/>
                  <a:moveTo>
                    <a:pt x="84" y="99"/>
                  </a:moveTo>
                  <a:cubicBezTo>
                    <a:pt x="84" y="94"/>
                    <a:pt x="86" y="90"/>
                    <a:pt x="89" y="86"/>
                  </a:cubicBezTo>
                  <a:cubicBezTo>
                    <a:pt x="70" y="83"/>
                    <a:pt x="62" y="74"/>
                    <a:pt x="56" y="65"/>
                  </a:cubicBezTo>
                  <a:cubicBezTo>
                    <a:pt x="52" y="61"/>
                    <a:pt x="49" y="58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1" y="52"/>
                    <a:pt x="37" y="50"/>
                    <a:pt x="32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9" y="50"/>
                    <a:pt x="0" y="59"/>
                    <a:pt x="0" y="70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52" y="126"/>
                    <a:pt x="52" y="126"/>
                    <a:pt x="52" y="126"/>
                  </a:cubicBezTo>
                  <a:cubicBezTo>
                    <a:pt x="52" y="90"/>
                    <a:pt x="52" y="90"/>
                    <a:pt x="52" y="90"/>
                  </a:cubicBezTo>
                  <a:cubicBezTo>
                    <a:pt x="60" y="96"/>
                    <a:pt x="71" y="103"/>
                    <a:pt x="87" y="106"/>
                  </a:cubicBezTo>
                  <a:cubicBezTo>
                    <a:pt x="86" y="104"/>
                    <a:pt x="85" y="101"/>
                    <a:pt x="84" y="99"/>
                  </a:cubicBezTo>
                  <a:close/>
                  <a:moveTo>
                    <a:pt x="173" y="50"/>
                  </a:moveTo>
                  <a:cubicBezTo>
                    <a:pt x="161" y="50"/>
                    <a:pt x="161" y="50"/>
                    <a:pt x="161" y="50"/>
                  </a:cubicBezTo>
                  <a:cubicBezTo>
                    <a:pt x="156" y="50"/>
                    <a:pt x="152" y="52"/>
                    <a:pt x="149" y="55"/>
                  </a:cubicBezTo>
                  <a:cubicBezTo>
                    <a:pt x="148" y="55"/>
                    <a:pt x="148" y="55"/>
                    <a:pt x="148" y="55"/>
                  </a:cubicBezTo>
                  <a:cubicBezTo>
                    <a:pt x="144" y="58"/>
                    <a:pt x="141" y="61"/>
                    <a:pt x="138" y="65"/>
                  </a:cubicBezTo>
                  <a:cubicBezTo>
                    <a:pt x="130" y="74"/>
                    <a:pt x="122" y="85"/>
                    <a:pt x="99" y="87"/>
                  </a:cubicBezTo>
                  <a:cubicBezTo>
                    <a:pt x="93" y="88"/>
                    <a:pt x="90" y="93"/>
                    <a:pt x="90" y="98"/>
                  </a:cubicBezTo>
                  <a:cubicBezTo>
                    <a:pt x="91" y="103"/>
                    <a:pt x="95" y="107"/>
                    <a:pt x="100" y="107"/>
                  </a:cubicBezTo>
                  <a:cubicBezTo>
                    <a:pt x="100" y="107"/>
                    <a:pt x="100" y="107"/>
                    <a:pt x="101" y="107"/>
                  </a:cubicBezTo>
                  <a:cubicBezTo>
                    <a:pt x="121" y="104"/>
                    <a:pt x="133" y="97"/>
                    <a:pt x="141" y="90"/>
                  </a:cubicBezTo>
                  <a:cubicBezTo>
                    <a:pt x="141" y="126"/>
                    <a:pt x="141" y="126"/>
                    <a:pt x="141" y="126"/>
                  </a:cubicBezTo>
                  <a:cubicBezTo>
                    <a:pt x="193" y="126"/>
                    <a:pt x="193" y="126"/>
                    <a:pt x="193" y="126"/>
                  </a:cubicBezTo>
                  <a:cubicBezTo>
                    <a:pt x="193" y="70"/>
                    <a:pt x="193" y="70"/>
                    <a:pt x="193" y="70"/>
                  </a:cubicBezTo>
                  <a:cubicBezTo>
                    <a:pt x="193" y="59"/>
                    <a:pt x="184" y="50"/>
                    <a:pt x="173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5670029" y="3258302"/>
            <a:ext cx="4016778" cy="2653539"/>
            <a:chOff x="3745839" y="3503966"/>
            <a:chExt cx="4016778" cy="2653539"/>
          </a:xfrm>
        </p:grpSpPr>
        <p:sp>
          <p:nvSpPr>
            <p:cNvPr id="74" name="Freeform 109"/>
            <p:cNvSpPr>
              <a:spLocks/>
            </p:cNvSpPr>
            <p:nvPr/>
          </p:nvSpPr>
          <p:spPr bwMode="auto">
            <a:xfrm>
              <a:off x="3745839" y="3503966"/>
              <a:ext cx="4016778" cy="2653539"/>
            </a:xfrm>
            <a:custGeom>
              <a:avLst/>
              <a:gdLst>
                <a:gd name="T0" fmla="*/ 37 w 1723"/>
                <a:gd name="T1" fmla="*/ 721 h 1138"/>
                <a:gd name="T2" fmla="*/ 451 w 1723"/>
                <a:gd name="T3" fmla="*/ 0 h 1138"/>
                <a:gd name="T4" fmla="*/ 451 w 1723"/>
                <a:gd name="T5" fmla="*/ 0 h 1138"/>
                <a:gd name="T6" fmla="*/ 634 w 1723"/>
                <a:gd name="T7" fmla="*/ 605 h 1138"/>
                <a:gd name="T8" fmla="*/ 1330 w 1723"/>
                <a:gd name="T9" fmla="*/ 579 h 1138"/>
                <a:gd name="T10" fmla="*/ 1446 w 1723"/>
                <a:gd name="T11" fmla="*/ 325 h 1138"/>
                <a:gd name="T12" fmla="*/ 1277 w 1723"/>
                <a:gd name="T13" fmla="*/ 32 h 1138"/>
                <a:gd name="T14" fmla="*/ 1071 w 1723"/>
                <a:gd name="T15" fmla="*/ 1138 h 1138"/>
                <a:gd name="T16" fmla="*/ 1071 w 1723"/>
                <a:gd name="T17" fmla="*/ 1138 h 1138"/>
                <a:gd name="T18" fmla="*/ 279 w 1723"/>
                <a:gd name="T19" fmla="*/ 1138 h 1138"/>
                <a:gd name="T20" fmla="*/ 0 w 1723"/>
                <a:gd name="T21" fmla="*/ 860 h 1138"/>
                <a:gd name="T22" fmla="*/ 37 w 1723"/>
                <a:gd name="T23" fmla="*/ 721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23" h="1138">
                  <a:moveTo>
                    <a:pt x="37" y="721"/>
                  </a:moveTo>
                  <a:cubicBezTo>
                    <a:pt x="451" y="0"/>
                    <a:pt x="451" y="0"/>
                    <a:pt x="451" y="0"/>
                  </a:cubicBezTo>
                  <a:cubicBezTo>
                    <a:pt x="451" y="0"/>
                    <a:pt x="451" y="0"/>
                    <a:pt x="451" y="0"/>
                  </a:cubicBezTo>
                  <a:cubicBezTo>
                    <a:pt x="342" y="265"/>
                    <a:pt x="450" y="484"/>
                    <a:pt x="634" y="605"/>
                  </a:cubicBezTo>
                  <a:cubicBezTo>
                    <a:pt x="828" y="733"/>
                    <a:pt x="1106" y="750"/>
                    <a:pt x="1330" y="579"/>
                  </a:cubicBezTo>
                  <a:cubicBezTo>
                    <a:pt x="1401" y="517"/>
                    <a:pt x="1446" y="426"/>
                    <a:pt x="1446" y="325"/>
                  </a:cubicBezTo>
                  <a:cubicBezTo>
                    <a:pt x="1446" y="196"/>
                    <a:pt x="1378" y="96"/>
                    <a:pt x="1277" y="32"/>
                  </a:cubicBezTo>
                  <a:cubicBezTo>
                    <a:pt x="1723" y="311"/>
                    <a:pt x="1648" y="1131"/>
                    <a:pt x="1071" y="1138"/>
                  </a:cubicBezTo>
                  <a:cubicBezTo>
                    <a:pt x="1071" y="1138"/>
                    <a:pt x="1071" y="1138"/>
                    <a:pt x="1071" y="1138"/>
                  </a:cubicBezTo>
                  <a:cubicBezTo>
                    <a:pt x="279" y="1138"/>
                    <a:pt x="279" y="1138"/>
                    <a:pt x="279" y="1138"/>
                  </a:cubicBezTo>
                  <a:cubicBezTo>
                    <a:pt x="125" y="1138"/>
                    <a:pt x="0" y="1014"/>
                    <a:pt x="0" y="860"/>
                  </a:cubicBezTo>
                  <a:cubicBezTo>
                    <a:pt x="0" y="809"/>
                    <a:pt x="13" y="762"/>
                    <a:pt x="37" y="72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TextBox 128"/>
            <p:cNvSpPr txBox="1"/>
            <p:nvPr/>
          </p:nvSpPr>
          <p:spPr>
            <a:xfrm>
              <a:off x="4506178" y="51762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运营</a:t>
              </a:r>
              <a:endParaRPr lang="en-GB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Rectangle 129"/>
            <p:cNvSpPr/>
            <p:nvPr/>
          </p:nvSpPr>
          <p:spPr>
            <a:xfrm>
              <a:off x="4504704" y="5478765"/>
              <a:ext cx="23887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持续的宣传推广、活动策划</a:t>
              </a:r>
              <a:r>
                <a:rPr lang="en-GB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4147187" y="5313125"/>
              <a:ext cx="334980" cy="367989"/>
              <a:chOff x="3364709" y="5534458"/>
              <a:chExt cx="326803" cy="359006"/>
            </a:xfrm>
          </p:grpSpPr>
          <p:sp>
            <p:nvSpPr>
              <p:cNvPr id="78" name="Freeform 159"/>
              <p:cNvSpPr>
                <a:spLocks/>
              </p:cNvSpPr>
              <p:nvPr/>
            </p:nvSpPr>
            <p:spPr bwMode="auto">
              <a:xfrm>
                <a:off x="3364709" y="5534458"/>
                <a:ext cx="326803" cy="31011"/>
              </a:xfrm>
              <a:custGeom>
                <a:avLst/>
                <a:gdLst>
                  <a:gd name="T0" fmla="*/ 116 w 116"/>
                  <a:gd name="T1" fmla="*/ 8 h 11"/>
                  <a:gd name="T2" fmla="*/ 111 w 116"/>
                  <a:gd name="T3" fmla="*/ 11 h 11"/>
                  <a:gd name="T4" fmla="*/ 5 w 116"/>
                  <a:gd name="T5" fmla="*/ 11 h 11"/>
                  <a:gd name="T6" fmla="*/ 0 w 116"/>
                  <a:gd name="T7" fmla="*/ 8 h 11"/>
                  <a:gd name="T8" fmla="*/ 0 w 116"/>
                  <a:gd name="T9" fmla="*/ 3 h 11"/>
                  <a:gd name="T10" fmla="*/ 5 w 116"/>
                  <a:gd name="T11" fmla="*/ 0 h 11"/>
                  <a:gd name="T12" fmla="*/ 111 w 116"/>
                  <a:gd name="T13" fmla="*/ 0 h 11"/>
                  <a:gd name="T14" fmla="*/ 116 w 116"/>
                  <a:gd name="T15" fmla="*/ 3 h 11"/>
                  <a:gd name="T16" fmla="*/ 116 w 116"/>
                  <a:gd name="T1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11">
                    <a:moveTo>
                      <a:pt x="116" y="8"/>
                    </a:moveTo>
                    <a:cubicBezTo>
                      <a:pt x="116" y="10"/>
                      <a:pt x="114" y="11"/>
                      <a:pt x="111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10"/>
                      <a:pt x="0" y="8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4" y="0"/>
                      <a:pt x="116" y="2"/>
                      <a:pt x="116" y="3"/>
                    </a:cubicBezTo>
                    <a:lnTo>
                      <a:pt x="1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Freeform 160"/>
              <p:cNvSpPr>
                <a:spLocks noEditPoints="1"/>
              </p:cNvSpPr>
              <p:nvPr/>
            </p:nvSpPr>
            <p:spPr bwMode="auto">
              <a:xfrm>
                <a:off x="3381407" y="5583359"/>
                <a:ext cx="291022" cy="310105"/>
              </a:xfrm>
              <a:custGeom>
                <a:avLst/>
                <a:gdLst>
                  <a:gd name="T0" fmla="*/ 93 w 103"/>
                  <a:gd name="T1" fmla="*/ 100 h 110"/>
                  <a:gd name="T2" fmla="*/ 53 w 103"/>
                  <a:gd name="T3" fmla="*/ 59 h 110"/>
                  <a:gd name="T4" fmla="*/ 100 w 103"/>
                  <a:gd name="T5" fmla="*/ 0 h 110"/>
                  <a:gd name="T6" fmla="*/ 4 w 103"/>
                  <a:gd name="T7" fmla="*/ 59 h 110"/>
                  <a:gd name="T8" fmla="*/ 49 w 103"/>
                  <a:gd name="T9" fmla="*/ 76 h 110"/>
                  <a:gd name="T10" fmla="*/ 6 w 103"/>
                  <a:gd name="T11" fmla="*/ 98 h 110"/>
                  <a:gd name="T12" fmla="*/ 6 w 103"/>
                  <a:gd name="T13" fmla="*/ 110 h 110"/>
                  <a:gd name="T14" fmla="*/ 12 w 103"/>
                  <a:gd name="T15" fmla="*/ 102 h 110"/>
                  <a:gd name="T16" fmla="*/ 49 w 103"/>
                  <a:gd name="T17" fmla="*/ 97 h 110"/>
                  <a:gd name="T18" fmla="*/ 51 w 103"/>
                  <a:gd name="T19" fmla="*/ 108 h 110"/>
                  <a:gd name="T20" fmla="*/ 53 w 103"/>
                  <a:gd name="T21" fmla="*/ 97 h 110"/>
                  <a:gd name="T22" fmla="*/ 91 w 103"/>
                  <a:gd name="T23" fmla="*/ 102 h 110"/>
                  <a:gd name="T24" fmla="*/ 97 w 103"/>
                  <a:gd name="T25" fmla="*/ 110 h 110"/>
                  <a:gd name="T26" fmla="*/ 97 w 103"/>
                  <a:gd name="T27" fmla="*/ 98 h 110"/>
                  <a:gd name="T28" fmla="*/ 74 w 103"/>
                  <a:gd name="T29" fmla="*/ 10 h 110"/>
                  <a:gd name="T30" fmla="*/ 83 w 103"/>
                  <a:gd name="T31" fmla="*/ 12 h 110"/>
                  <a:gd name="T32" fmla="*/ 72 w 103"/>
                  <a:gd name="T33" fmla="*/ 45 h 110"/>
                  <a:gd name="T34" fmla="*/ 56 w 103"/>
                  <a:gd name="T35" fmla="*/ 26 h 110"/>
                  <a:gd name="T36" fmla="*/ 65 w 103"/>
                  <a:gd name="T37" fmla="*/ 24 h 110"/>
                  <a:gd name="T38" fmla="*/ 66 w 103"/>
                  <a:gd name="T39" fmla="*/ 45 h 110"/>
                  <a:gd name="T40" fmla="*/ 56 w 103"/>
                  <a:gd name="T41" fmla="*/ 26 h 110"/>
                  <a:gd name="T42" fmla="*/ 41 w 103"/>
                  <a:gd name="T43" fmla="*/ 31 h 110"/>
                  <a:gd name="T44" fmla="*/ 50 w 103"/>
                  <a:gd name="T45" fmla="*/ 33 h 110"/>
                  <a:gd name="T46" fmla="*/ 39 w 103"/>
                  <a:gd name="T47" fmla="*/ 45 h 110"/>
                  <a:gd name="T48" fmla="*/ 23 w 103"/>
                  <a:gd name="T49" fmla="*/ 37 h 110"/>
                  <a:gd name="T50" fmla="*/ 32 w 103"/>
                  <a:gd name="T51" fmla="*/ 36 h 110"/>
                  <a:gd name="T52" fmla="*/ 34 w 103"/>
                  <a:gd name="T53" fmla="*/ 45 h 110"/>
                  <a:gd name="T54" fmla="*/ 23 w 103"/>
                  <a:gd name="T55" fmla="*/ 37 h 110"/>
                  <a:gd name="T56" fmla="*/ 16 w 103"/>
                  <a:gd name="T57" fmla="*/ 52 h 110"/>
                  <a:gd name="T58" fmla="*/ 14 w 103"/>
                  <a:gd name="T59" fmla="*/ 10 h 110"/>
                  <a:gd name="T60" fmla="*/ 18 w 103"/>
                  <a:gd name="T61" fmla="*/ 10 h 110"/>
                  <a:gd name="T62" fmla="*/ 87 w 103"/>
                  <a:gd name="T63" fmla="*/ 49 h 110"/>
                  <a:gd name="T64" fmla="*/ 87 w 103"/>
                  <a:gd name="T65" fmla="*/ 52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3" h="110">
                    <a:moveTo>
                      <a:pt x="97" y="98"/>
                    </a:moveTo>
                    <a:cubicBezTo>
                      <a:pt x="96" y="98"/>
                      <a:pt x="94" y="99"/>
                      <a:pt x="93" y="100"/>
                    </a:cubicBezTo>
                    <a:cubicBezTo>
                      <a:pt x="53" y="76"/>
                      <a:pt x="53" y="76"/>
                      <a:pt x="53" y="76"/>
                    </a:cubicBezTo>
                    <a:cubicBezTo>
                      <a:pt x="53" y="59"/>
                      <a:pt x="53" y="59"/>
                      <a:pt x="53" y="59"/>
                    </a:cubicBezTo>
                    <a:cubicBezTo>
                      <a:pt x="100" y="59"/>
                      <a:pt x="100" y="59"/>
                      <a:pt x="100" y="59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59"/>
                      <a:pt x="4" y="59"/>
                      <a:pt x="4" y="59"/>
                    </a:cubicBezTo>
                    <a:cubicBezTo>
                      <a:pt x="49" y="59"/>
                      <a:pt x="49" y="59"/>
                      <a:pt x="49" y="59"/>
                    </a:cubicBezTo>
                    <a:cubicBezTo>
                      <a:pt x="49" y="76"/>
                      <a:pt x="49" y="76"/>
                      <a:pt x="49" y="76"/>
                    </a:cubicBezTo>
                    <a:cubicBezTo>
                      <a:pt x="10" y="100"/>
                      <a:pt x="10" y="100"/>
                      <a:pt x="10" y="100"/>
                    </a:cubicBezTo>
                    <a:cubicBezTo>
                      <a:pt x="9" y="99"/>
                      <a:pt x="8" y="98"/>
                      <a:pt x="6" y="98"/>
                    </a:cubicBezTo>
                    <a:cubicBezTo>
                      <a:pt x="3" y="98"/>
                      <a:pt x="0" y="101"/>
                      <a:pt x="0" y="104"/>
                    </a:cubicBezTo>
                    <a:cubicBezTo>
                      <a:pt x="0" y="107"/>
                      <a:pt x="3" y="110"/>
                      <a:pt x="6" y="110"/>
                    </a:cubicBezTo>
                    <a:cubicBezTo>
                      <a:pt x="9" y="110"/>
                      <a:pt x="12" y="107"/>
                      <a:pt x="12" y="104"/>
                    </a:cubicBezTo>
                    <a:cubicBezTo>
                      <a:pt x="12" y="103"/>
                      <a:pt x="12" y="103"/>
                      <a:pt x="12" y="102"/>
                    </a:cubicBezTo>
                    <a:cubicBezTo>
                      <a:pt x="49" y="80"/>
                      <a:pt x="49" y="80"/>
                      <a:pt x="49" y="80"/>
                    </a:cubicBezTo>
                    <a:cubicBezTo>
                      <a:pt x="49" y="97"/>
                      <a:pt x="49" y="97"/>
                      <a:pt x="49" y="97"/>
                    </a:cubicBezTo>
                    <a:cubicBezTo>
                      <a:pt x="47" y="98"/>
                      <a:pt x="45" y="100"/>
                      <a:pt x="45" y="103"/>
                    </a:cubicBezTo>
                    <a:cubicBezTo>
                      <a:pt x="45" y="106"/>
                      <a:pt x="48" y="108"/>
                      <a:pt x="51" y="108"/>
                    </a:cubicBezTo>
                    <a:cubicBezTo>
                      <a:pt x="54" y="108"/>
                      <a:pt x="57" y="106"/>
                      <a:pt x="57" y="103"/>
                    </a:cubicBezTo>
                    <a:cubicBezTo>
                      <a:pt x="57" y="100"/>
                      <a:pt x="55" y="98"/>
                      <a:pt x="53" y="97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91" y="102"/>
                      <a:pt x="91" y="102"/>
                      <a:pt x="91" y="102"/>
                    </a:cubicBezTo>
                    <a:cubicBezTo>
                      <a:pt x="91" y="103"/>
                      <a:pt x="91" y="103"/>
                      <a:pt x="91" y="104"/>
                    </a:cubicBezTo>
                    <a:cubicBezTo>
                      <a:pt x="91" y="107"/>
                      <a:pt x="94" y="110"/>
                      <a:pt x="97" y="110"/>
                    </a:cubicBezTo>
                    <a:cubicBezTo>
                      <a:pt x="100" y="110"/>
                      <a:pt x="103" y="107"/>
                      <a:pt x="103" y="104"/>
                    </a:cubicBezTo>
                    <a:cubicBezTo>
                      <a:pt x="103" y="101"/>
                      <a:pt x="100" y="98"/>
                      <a:pt x="97" y="98"/>
                    </a:cubicBezTo>
                    <a:close/>
                    <a:moveTo>
                      <a:pt x="72" y="12"/>
                    </a:moveTo>
                    <a:cubicBezTo>
                      <a:pt x="72" y="11"/>
                      <a:pt x="73" y="10"/>
                      <a:pt x="74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2" y="10"/>
                      <a:pt x="83" y="11"/>
                      <a:pt x="83" y="12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72" y="45"/>
                      <a:pt x="72" y="45"/>
                      <a:pt x="72" y="45"/>
                    </a:cubicBezTo>
                    <a:lnTo>
                      <a:pt x="72" y="12"/>
                    </a:lnTo>
                    <a:close/>
                    <a:moveTo>
                      <a:pt x="56" y="26"/>
                    </a:moveTo>
                    <a:cubicBezTo>
                      <a:pt x="56" y="25"/>
                      <a:pt x="56" y="24"/>
                      <a:pt x="57" y="24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66" y="24"/>
                      <a:pt x="66" y="25"/>
                      <a:pt x="66" y="26"/>
                    </a:cubicBezTo>
                    <a:cubicBezTo>
                      <a:pt x="66" y="45"/>
                      <a:pt x="66" y="45"/>
                      <a:pt x="66" y="45"/>
                    </a:cubicBezTo>
                    <a:cubicBezTo>
                      <a:pt x="56" y="45"/>
                      <a:pt x="56" y="45"/>
                      <a:pt x="56" y="45"/>
                    </a:cubicBezTo>
                    <a:lnTo>
                      <a:pt x="56" y="26"/>
                    </a:lnTo>
                    <a:close/>
                    <a:moveTo>
                      <a:pt x="39" y="33"/>
                    </a:moveTo>
                    <a:cubicBezTo>
                      <a:pt x="39" y="32"/>
                      <a:pt x="40" y="31"/>
                      <a:pt x="41" y="31"/>
                    </a:cubicBezTo>
                    <a:cubicBezTo>
                      <a:pt x="48" y="31"/>
                      <a:pt x="48" y="31"/>
                      <a:pt x="48" y="31"/>
                    </a:cubicBezTo>
                    <a:cubicBezTo>
                      <a:pt x="49" y="31"/>
                      <a:pt x="50" y="32"/>
                      <a:pt x="50" y="33"/>
                    </a:cubicBezTo>
                    <a:cubicBezTo>
                      <a:pt x="50" y="45"/>
                      <a:pt x="50" y="45"/>
                      <a:pt x="50" y="45"/>
                    </a:cubicBezTo>
                    <a:cubicBezTo>
                      <a:pt x="39" y="45"/>
                      <a:pt x="39" y="45"/>
                      <a:pt x="39" y="45"/>
                    </a:cubicBezTo>
                    <a:lnTo>
                      <a:pt x="39" y="33"/>
                    </a:lnTo>
                    <a:close/>
                    <a:moveTo>
                      <a:pt x="23" y="37"/>
                    </a:moveTo>
                    <a:cubicBezTo>
                      <a:pt x="23" y="36"/>
                      <a:pt x="24" y="36"/>
                      <a:pt x="25" y="3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3" y="36"/>
                      <a:pt x="34" y="36"/>
                      <a:pt x="34" y="37"/>
                    </a:cubicBezTo>
                    <a:cubicBezTo>
                      <a:pt x="34" y="45"/>
                      <a:pt x="34" y="45"/>
                      <a:pt x="34" y="45"/>
                    </a:cubicBezTo>
                    <a:cubicBezTo>
                      <a:pt x="23" y="45"/>
                      <a:pt x="23" y="45"/>
                      <a:pt x="23" y="45"/>
                    </a:cubicBezTo>
                    <a:lnTo>
                      <a:pt x="23" y="37"/>
                    </a:lnTo>
                    <a:close/>
                    <a:moveTo>
                      <a:pt x="16" y="52"/>
                    </a:moveTo>
                    <a:cubicBezTo>
                      <a:pt x="16" y="52"/>
                      <a:pt x="16" y="52"/>
                      <a:pt x="16" y="52"/>
                    </a:cubicBezTo>
                    <a:cubicBezTo>
                      <a:pt x="15" y="52"/>
                      <a:pt x="14" y="51"/>
                      <a:pt x="14" y="5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10"/>
                      <a:pt x="15" y="9"/>
                      <a:pt x="16" y="9"/>
                    </a:cubicBezTo>
                    <a:cubicBezTo>
                      <a:pt x="17" y="9"/>
                      <a:pt x="18" y="10"/>
                      <a:pt x="18" y="10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88" y="49"/>
                      <a:pt x="89" y="49"/>
                      <a:pt x="89" y="50"/>
                    </a:cubicBezTo>
                    <a:cubicBezTo>
                      <a:pt x="89" y="51"/>
                      <a:pt x="88" y="52"/>
                      <a:pt x="87" y="52"/>
                    </a:cubicBezTo>
                    <a:lnTo>
                      <a:pt x="16" y="52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83" name="Freeform 103"/>
          <p:cNvSpPr>
            <a:spLocks noEditPoints="1"/>
          </p:cNvSpPr>
          <p:nvPr/>
        </p:nvSpPr>
        <p:spPr bwMode="auto">
          <a:xfrm>
            <a:off x="9680190" y="4533543"/>
            <a:ext cx="494221" cy="322979"/>
          </a:xfrm>
          <a:custGeom>
            <a:avLst/>
            <a:gdLst>
              <a:gd name="T0" fmla="*/ 48 w 193"/>
              <a:gd name="T1" fmla="*/ 23 h 126"/>
              <a:gd name="T2" fmla="*/ 26 w 193"/>
              <a:gd name="T3" fmla="*/ 45 h 126"/>
              <a:gd name="T4" fmla="*/ 4 w 193"/>
              <a:gd name="T5" fmla="*/ 23 h 126"/>
              <a:gd name="T6" fmla="*/ 26 w 193"/>
              <a:gd name="T7" fmla="*/ 0 h 126"/>
              <a:gd name="T8" fmla="*/ 48 w 193"/>
              <a:gd name="T9" fmla="*/ 23 h 126"/>
              <a:gd name="T10" fmla="*/ 145 w 193"/>
              <a:gd name="T11" fmla="*/ 23 h 126"/>
              <a:gd name="T12" fmla="*/ 167 w 193"/>
              <a:gd name="T13" fmla="*/ 45 h 126"/>
              <a:gd name="T14" fmla="*/ 189 w 193"/>
              <a:gd name="T15" fmla="*/ 23 h 126"/>
              <a:gd name="T16" fmla="*/ 167 w 193"/>
              <a:gd name="T17" fmla="*/ 0 h 126"/>
              <a:gd name="T18" fmla="*/ 145 w 193"/>
              <a:gd name="T19" fmla="*/ 23 h 126"/>
              <a:gd name="T20" fmla="*/ 84 w 193"/>
              <a:gd name="T21" fmla="*/ 99 h 126"/>
              <a:gd name="T22" fmla="*/ 89 w 193"/>
              <a:gd name="T23" fmla="*/ 86 h 126"/>
              <a:gd name="T24" fmla="*/ 56 w 193"/>
              <a:gd name="T25" fmla="*/ 65 h 126"/>
              <a:gd name="T26" fmla="*/ 45 w 193"/>
              <a:gd name="T27" fmla="*/ 55 h 126"/>
              <a:gd name="T28" fmla="*/ 45 w 193"/>
              <a:gd name="T29" fmla="*/ 55 h 126"/>
              <a:gd name="T30" fmla="*/ 32 w 193"/>
              <a:gd name="T31" fmla="*/ 50 h 126"/>
              <a:gd name="T32" fmla="*/ 20 w 193"/>
              <a:gd name="T33" fmla="*/ 50 h 126"/>
              <a:gd name="T34" fmla="*/ 0 w 193"/>
              <a:gd name="T35" fmla="*/ 70 h 126"/>
              <a:gd name="T36" fmla="*/ 0 w 193"/>
              <a:gd name="T37" fmla="*/ 126 h 126"/>
              <a:gd name="T38" fmla="*/ 52 w 193"/>
              <a:gd name="T39" fmla="*/ 126 h 126"/>
              <a:gd name="T40" fmla="*/ 52 w 193"/>
              <a:gd name="T41" fmla="*/ 90 h 126"/>
              <a:gd name="T42" fmla="*/ 87 w 193"/>
              <a:gd name="T43" fmla="*/ 106 h 126"/>
              <a:gd name="T44" fmla="*/ 84 w 193"/>
              <a:gd name="T45" fmla="*/ 99 h 126"/>
              <a:gd name="T46" fmla="*/ 173 w 193"/>
              <a:gd name="T47" fmla="*/ 50 h 126"/>
              <a:gd name="T48" fmla="*/ 161 w 193"/>
              <a:gd name="T49" fmla="*/ 50 h 126"/>
              <a:gd name="T50" fmla="*/ 149 w 193"/>
              <a:gd name="T51" fmla="*/ 55 h 126"/>
              <a:gd name="T52" fmla="*/ 148 w 193"/>
              <a:gd name="T53" fmla="*/ 55 h 126"/>
              <a:gd name="T54" fmla="*/ 138 w 193"/>
              <a:gd name="T55" fmla="*/ 65 h 126"/>
              <a:gd name="T56" fmla="*/ 99 w 193"/>
              <a:gd name="T57" fmla="*/ 87 h 126"/>
              <a:gd name="T58" fmla="*/ 90 w 193"/>
              <a:gd name="T59" fmla="*/ 98 h 126"/>
              <a:gd name="T60" fmla="*/ 100 w 193"/>
              <a:gd name="T61" fmla="*/ 107 h 126"/>
              <a:gd name="T62" fmla="*/ 101 w 193"/>
              <a:gd name="T63" fmla="*/ 107 h 126"/>
              <a:gd name="T64" fmla="*/ 141 w 193"/>
              <a:gd name="T65" fmla="*/ 90 h 126"/>
              <a:gd name="T66" fmla="*/ 141 w 193"/>
              <a:gd name="T67" fmla="*/ 126 h 126"/>
              <a:gd name="T68" fmla="*/ 193 w 193"/>
              <a:gd name="T69" fmla="*/ 126 h 126"/>
              <a:gd name="T70" fmla="*/ 193 w 193"/>
              <a:gd name="T71" fmla="*/ 70 h 126"/>
              <a:gd name="T72" fmla="*/ 173 w 193"/>
              <a:gd name="T73" fmla="*/ 50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93" h="126">
                <a:moveTo>
                  <a:pt x="48" y="23"/>
                </a:moveTo>
                <a:cubicBezTo>
                  <a:pt x="48" y="35"/>
                  <a:pt x="38" y="45"/>
                  <a:pt x="26" y="45"/>
                </a:cubicBezTo>
                <a:cubicBezTo>
                  <a:pt x="14" y="45"/>
                  <a:pt x="4" y="35"/>
                  <a:pt x="4" y="23"/>
                </a:cubicBezTo>
                <a:cubicBezTo>
                  <a:pt x="4" y="10"/>
                  <a:pt x="14" y="0"/>
                  <a:pt x="26" y="0"/>
                </a:cubicBezTo>
                <a:cubicBezTo>
                  <a:pt x="38" y="0"/>
                  <a:pt x="48" y="10"/>
                  <a:pt x="48" y="23"/>
                </a:cubicBezTo>
                <a:close/>
                <a:moveTo>
                  <a:pt x="145" y="23"/>
                </a:moveTo>
                <a:cubicBezTo>
                  <a:pt x="145" y="35"/>
                  <a:pt x="155" y="45"/>
                  <a:pt x="167" y="45"/>
                </a:cubicBezTo>
                <a:cubicBezTo>
                  <a:pt x="180" y="45"/>
                  <a:pt x="189" y="35"/>
                  <a:pt x="189" y="23"/>
                </a:cubicBezTo>
                <a:cubicBezTo>
                  <a:pt x="189" y="10"/>
                  <a:pt x="180" y="0"/>
                  <a:pt x="167" y="0"/>
                </a:cubicBezTo>
                <a:cubicBezTo>
                  <a:pt x="155" y="0"/>
                  <a:pt x="145" y="10"/>
                  <a:pt x="145" y="23"/>
                </a:cubicBezTo>
                <a:close/>
                <a:moveTo>
                  <a:pt x="84" y="99"/>
                </a:moveTo>
                <a:cubicBezTo>
                  <a:pt x="84" y="94"/>
                  <a:pt x="86" y="90"/>
                  <a:pt x="89" y="86"/>
                </a:cubicBezTo>
                <a:cubicBezTo>
                  <a:pt x="70" y="83"/>
                  <a:pt x="62" y="74"/>
                  <a:pt x="56" y="65"/>
                </a:cubicBezTo>
                <a:cubicBezTo>
                  <a:pt x="52" y="61"/>
                  <a:pt x="49" y="58"/>
                  <a:pt x="45" y="55"/>
                </a:cubicBezTo>
                <a:cubicBezTo>
                  <a:pt x="45" y="55"/>
                  <a:pt x="45" y="55"/>
                  <a:pt x="45" y="55"/>
                </a:cubicBezTo>
                <a:cubicBezTo>
                  <a:pt x="41" y="52"/>
                  <a:pt x="37" y="50"/>
                  <a:pt x="32" y="50"/>
                </a:cubicBezTo>
                <a:cubicBezTo>
                  <a:pt x="20" y="50"/>
                  <a:pt x="20" y="50"/>
                  <a:pt x="20" y="50"/>
                </a:cubicBezTo>
                <a:cubicBezTo>
                  <a:pt x="9" y="50"/>
                  <a:pt x="0" y="59"/>
                  <a:pt x="0" y="70"/>
                </a:cubicBezTo>
                <a:cubicBezTo>
                  <a:pt x="0" y="126"/>
                  <a:pt x="0" y="126"/>
                  <a:pt x="0" y="126"/>
                </a:cubicBezTo>
                <a:cubicBezTo>
                  <a:pt x="52" y="126"/>
                  <a:pt x="52" y="126"/>
                  <a:pt x="52" y="126"/>
                </a:cubicBezTo>
                <a:cubicBezTo>
                  <a:pt x="52" y="90"/>
                  <a:pt x="52" y="90"/>
                  <a:pt x="52" y="90"/>
                </a:cubicBezTo>
                <a:cubicBezTo>
                  <a:pt x="60" y="96"/>
                  <a:pt x="71" y="103"/>
                  <a:pt x="87" y="106"/>
                </a:cubicBezTo>
                <a:cubicBezTo>
                  <a:pt x="86" y="104"/>
                  <a:pt x="85" y="101"/>
                  <a:pt x="84" y="99"/>
                </a:cubicBezTo>
                <a:close/>
                <a:moveTo>
                  <a:pt x="173" y="50"/>
                </a:moveTo>
                <a:cubicBezTo>
                  <a:pt x="161" y="50"/>
                  <a:pt x="161" y="50"/>
                  <a:pt x="161" y="50"/>
                </a:cubicBezTo>
                <a:cubicBezTo>
                  <a:pt x="156" y="50"/>
                  <a:pt x="152" y="52"/>
                  <a:pt x="149" y="55"/>
                </a:cubicBezTo>
                <a:cubicBezTo>
                  <a:pt x="148" y="55"/>
                  <a:pt x="148" y="55"/>
                  <a:pt x="148" y="55"/>
                </a:cubicBezTo>
                <a:cubicBezTo>
                  <a:pt x="144" y="58"/>
                  <a:pt x="141" y="61"/>
                  <a:pt x="138" y="65"/>
                </a:cubicBezTo>
                <a:cubicBezTo>
                  <a:pt x="130" y="74"/>
                  <a:pt x="122" y="85"/>
                  <a:pt x="99" y="87"/>
                </a:cubicBezTo>
                <a:cubicBezTo>
                  <a:pt x="93" y="88"/>
                  <a:pt x="90" y="93"/>
                  <a:pt x="90" y="98"/>
                </a:cubicBezTo>
                <a:cubicBezTo>
                  <a:pt x="91" y="103"/>
                  <a:pt x="95" y="107"/>
                  <a:pt x="100" y="107"/>
                </a:cubicBezTo>
                <a:cubicBezTo>
                  <a:pt x="100" y="107"/>
                  <a:pt x="100" y="107"/>
                  <a:pt x="101" y="107"/>
                </a:cubicBezTo>
                <a:cubicBezTo>
                  <a:pt x="121" y="104"/>
                  <a:pt x="133" y="97"/>
                  <a:pt x="141" y="90"/>
                </a:cubicBezTo>
                <a:cubicBezTo>
                  <a:pt x="141" y="126"/>
                  <a:pt x="141" y="126"/>
                  <a:pt x="141" y="126"/>
                </a:cubicBezTo>
                <a:cubicBezTo>
                  <a:pt x="193" y="126"/>
                  <a:pt x="193" y="126"/>
                  <a:pt x="193" y="126"/>
                </a:cubicBezTo>
                <a:cubicBezTo>
                  <a:pt x="193" y="70"/>
                  <a:pt x="193" y="70"/>
                  <a:pt x="193" y="70"/>
                </a:cubicBezTo>
                <a:cubicBezTo>
                  <a:pt x="193" y="59"/>
                  <a:pt x="184" y="50"/>
                  <a:pt x="173" y="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6" name="Rectangle 121"/>
          <p:cNvSpPr/>
          <p:nvPr/>
        </p:nvSpPr>
        <p:spPr>
          <a:xfrm>
            <a:off x="857743" y="2517829"/>
            <a:ext cx="49770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我们为一卡通公司提供现成的产品平台、变现资源以及运营经验，可以帮助一卡通公司一步跨越建设期和摸索期，迅速进入成熟运营阶段，为一卡通公司节省大量的时间。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57743" y="1258322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更快</a:t>
            </a:r>
          </a:p>
        </p:txBody>
      </p:sp>
    </p:spTree>
    <p:extLst>
      <p:ext uri="{BB962C8B-B14F-4D97-AF65-F5344CB8AC3E}">
        <p14:creationId xmlns:p14="http://schemas.microsoft.com/office/powerpoint/2010/main" val="162747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箭头连接符 49"/>
          <p:cNvCxnSpPr>
            <a:stCxn id="44" idx="2"/>
            <a:endCxn id="48" idx="0"/>
          </p:cNvCxnSpPr>
          <p:nvPr/>
        </p:nvCxnSpPr>
        <p:spPr>
          <a:xfrm>
            <a:off x="9328562" y="2603821"/>
            <a:ext cx="0" cy="1949549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121"/>
          <p:cNvSpPr/>
          <p:nvPr/>
        </p:nvSpPr>
        <p:spPr>
          <a:xfrm>
            <a:off x="573023" y="3241439"/>
            <a:ext cx="662473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所有用户界面和功能的开发权和运营权都归通卡公司所有，一卡通公司可以完全独立自主地发展业务；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一卡通公司可以完全自主地接入任何支付方式，平台不做任何限制；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一卡通公司可以利用开放平台的特性，以更低门槛、更低成本地吸引其他行业的合作伙伴进驻平台。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8500470" y="1955749"/>
            <a:ext cx="1656184" cy="648072"/>
          </a:xfrm>
          <a:prstGeom prst="roundRect">
            <a:avLst>
              <a:gd name="adj" fmla="val 13049"/>
            </a:avLst>
          </a:prstGeom>
          <a:solidFill>
            <a:srgbClr val="E95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入口</a:t>
            </a:r>
          </a:p>
        </p:txBody>
      </p:sp>
      <p:sp>
        <p:nvSpPr>
          <p:cNvPr id="45" name="圆角矩形 44"/>
          <p:cNvSpPr/>
          <p:nvPr/>
        </p:nvSpPr>
        <p:spPr>
          <a:xfrm>
            <a:off x="8500470" y="3687497"/>
            <a:ext cx="1656184" cy="648072"/>
          </a:xfrm>
          <a:prstGeom prst="roundRect">
            <a:avLst>
              <a:gd name="adj" fmla="val 13049"/>
            </a:avLst>
          </a:prstGeom>
          <a:solidFill>
            <a:srgbClr val="E95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页面</a:t>
            </a:r>
          </a:p>
        </p:txBody>
      </p:sp>
      <p:sp>
        <p:nvSpPr>
          <p:cNvPr id="48" name="圆角矩形 47"/>
          <p:cNvSpPr/>
          <p:nvPr/>
        </p:nvSpPr>
        <p:spPr>
          <a:xfrm>
            <a:off x="8500470" y="4553370"/>
            <a:ext cx="1656184" cy="648072"/>
          </a:xfrm>
          <a:prstGeom prst="roundRect">
            <a:avLst>
              <a:gd name="adj" fmla="val 13049"/>
            </a:avLst>
          </a:prstGeom>
          <a:solidFill>
            <a:srgbClr val="E95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账户</a:t>
            </a:r>
          </a:p>
        </p:txBody>
      </p:sp>
      <p:sp>
        <p:nvSpPr>
          <p:cNvPr id="49" name="圆角矩形 48"/>
          <p:cNvSpPr/>
          <p:nvPr/>
        </p:nvSpPr>
        <p:spPr>
          <a:xfrm>
            <a:off x="8511726" y="2821623"/>
            <a:ext cx="1656184" cy="648072"/>
          </a:xfrm>
          <a:prstGeom prst="roundRect">
            <a:avLst>
              <a:gd name="adj" fmla="val 13049"/>
            </a:avLst>
          </a:prstGeom>
          <a:solidFill>
            <a:srgbClr val="E95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卡标准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73023" y="1955749"/>
            <a:ext cx="27238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更自主</a:t>
            </a:r>
          </a:p>
        </p:txBody>
      </p:sp>
    </p:spTree>
    <p:extLst>
      <p:ext uri="{BB962C8B-B14F-4D97-AF65-F5344CB8AC3E}">
        <p14:creationId xmlns:p14="http://schemas.microsoft.com/office/powerpoint/2010/main" val="288920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386" y="1576435"/>
            <a:ext cx="952500" cy="952500"/>
          </a:xfrm>
          <a:prstGeom prst="rect">
            <a:avLst/>
          </a:prstGeom>
        </p:spPr>
      </p:pic>
      <p:sp>
        <p:nvSpPr>
          <p:cNvPr id="40" name="Rectangle 121"/>
          <p:cNvSpPr/>
          <p:nvPr/>
        </p:nvSpPr>
        <p:spPr>
          <a:xfrm>
            <a:off x="709500" y="2798102"/>
            <a:ext cx="662473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一卡通公司只需要在平台上开发前端应用即可，简单快捷；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只需要维护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个版本，不需要考虑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IOS/Android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等多个版本；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程序通过后台更新即可完成升级，用户无感知，不需要等待应用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市场审批，不需要升级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09500" y="1480957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更轻</a:t>
            </a:r>
          </a:p>
        </p:txBody>
      </p:sp>
      <p:sp>
        <p:nvSpPr>
          <p:cNvPr id="15" name="矩形 14"/>
          <p:cNvSpPr/>
          <p:nvPr/>
        </p:nvSpPr>
        <p:spPr>
          <a:xfrm>
            <a:off x="7669904" y="1948483"/>
            <a:ext cx="6480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一卡通服务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8328118" y="1585329"/>
            <a:ext cx="952500" cy="952500"/>
            <a:chOff x="2179762" y="2453218"/>
            <a:chExt cx="952500" cy="952500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762" y="2453218"/>
              <a:ext cx="952500" cy="952500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2313636" y="2822997"/>
              <a:ext cx="64807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社保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圆角矩形 19"/>
          <p:cNvSpPr/>
          <p:nvPr/>
        </p:nvSpPr>
        <p:spPr>
          <a:xfrm>
            <a:off x="7525887" y="3796481"/>
            <a:ext cx="3312368" cy="908537"/>
          </a:xfrm>
          <a:prstGeom prst="roundRect">
            <a:avLst>
              <a:gd name="adj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533278" y="4109392"/>
            <a:ext cx="33049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平安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</a:p>
        </p:txBody>
      </p:sp>
      <p:sp>
        <p:nvSpPr>
          <p:cNvPr id="24" name="圆角矩形 23"/>
          <p:cNvSpPr/>
          <p:nvPr/>
        </p:nvSpPr>
        <p:spPr>
          <a:xfrm>
            <a:off x="7525887" y="1480958"/>
            <a:ext cx="3312368" cy="2208174"/>
          </a:xfrm>
          <a:prstGeom prst="roundRect">
            <a:avLst>
              <a:gd name="adj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9128849" y="1594223"/>
            <a:ext cx="952500" cy="952500"/>
            <a:chOff x="2179762" y="2453218"/>
            <a:chExt cx="952500" cy="952500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762" y="2453218"/>
              <a:ext cx="952500" cy="952500"/>
            </a:xfrm>
            <a:prstGeom prst="rect">
              <a:avLst/>
            </a:prstGeom>
          </p:spPr>
        </p:pic>
        <p:sp>
          <p:nvSpPr>
            <p:cNvPr id="28" name="矩形 27"/>
            <p:cNvSpPr/>
            <p:nvPr/>
          </p:nvSpPr>
          <p:spPr>
            <a:xfrm>
              <a:off x="2238776" y="2801484"/>
              <a:ext cx="83447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违章处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理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9929581" y="1578804"/>
            <a:ext cx="951058" cy="957155"/>
            <a:chOff x="7547138" y="2340666"/>
            <a:chExt cx="951058" cy="957155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47138" y="2340666"/>
              <a:ext cx="951058" cy="957155"/>
            </a:xfrm>
            <a:prstGeom prst="rect">
              <a:avLst/>
            </a:prstGeom>
          </p:spPr>
        </p:pic>
        <p:sp>
          <p:nvSpPr>
            <p:cNvPr id="31" name="矩形 30"/>
            <p:cNvSpPr/>
            <p:nvPr/>
          </p:nvSpPr>
          <p:spPr>
            <a:xfrm>
              <a:off x="7698631" y="2704214"/>
              <a:ext cx="64807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公积金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335508" y="2645178"/>
            <a:ext cx="952500" cy="952500"/>
            <a:chOff x="2179762" y="2453218"/>
            <a:chExt cx="952500" cy="952500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762" y="2453218"/>
              <a:ext cx="952500" cy="952500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2316387" y="2942662"/>
              <a:ext cx="64807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火车票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9136239" y="2654072"/>
            <a:ext cx="952500" cy="952500"/>
            <a:chOff x="2179762" y="2453218"/>
            <a:chExt cx="952500" cy="952500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762" y="2453218"/>
              <a:ext cx="952500" cy="952500"/>
            </a:xfrm>
            <a:prstGeom prst="rect">
              <a:avLst/>
            </a:prstGeom>
          </p:spPr>
        </p:pic>
        <p:sp>
          <p:nvSpPr>
            <p:cNvPr id="37" name="矩形 36"/>
            <p:cNvSpPr/>
            <p:nvPr/>
          </p:nvSpPr>
          <p:spPr>
            <a:xfrm>
              <a:off x="2239851" y="2831811"/>
              <a:ext cx="81087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话费充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值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9936971" y="2638653"/>
            <a:ext cx="951058" cy="957155"/>
            <a:chOff x="7547138" y="2340666"/>
            <a:chExt cx="951058" cy="957155"/>
          </a:xfrm>
        </p:grpSpPr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47138" y="2340666"/>
              <a:ext cx="951058" cy="957155"/>
            </a:xfrm>
            <a:prstGeom prst="rect">
              <a:avLst/>
            </a:prstGeom>
          </p:spPr>
        </p:pic>
        <p:sp>
          <p:nvSpPr>
            <p:cNvPr id="41" name="矩形 40"/>
            <p:cNvSpPr/>
            <p:nvPr/>
          </p:nvSpPr>
          <p:spPr>
            <a:xfrm>
              <a:off x="7622866" y="2721021"/>
              <a:ext cx="79960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生活缴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费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7541885" y="2637845"/>
            <a:ext cx="952500" cy="952500"/>
            <a:chOff x="2179762" y="2453218"/>
            <a:chExt cx="952500" cy="952500"/>
          </a:xfrm>
        </p:grpSpPr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762" y="2453218"/>
              <a:ext cx="952500" cy="952500"/>
            </a:xfrm>
            <a:prstGeom prst="rect">
              <a:avLst/>
            </a:prstGeom>
          </p:spPr>
        </p:pic>
        <p:sp>
          <p:nvSpPr>
            <p:cNvPr id="46" name="矩形 45"/>
            <p:cNvSpPr/>
            <p:nvPr/>
          </p:nvSpPr>
          <p:spPr>
            <a:xfrm>
              <a:off x="2316388" y="2949995"/>
              <a:ext cx="64807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电影票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643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E9DAB8-E9A6-4A31-A14C-B3FCB7B0CD1E}"/>
              </a:ext>
            </a:extLst>
          </p:cNvPr>
          <p:cNvSpPr txBox="1">
            <a:spLocks/>
          </p:cNvSpPr>
          <p:nvPr/>
        </p:nvSpPr>
        <p:spPr>
          <a:xfrm>
            <a:off x="907774" y="177008"/>
            <a:ext cx="10515600" cy="69763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rPr>
              <a:t>一句话总结</a:t>
            </a:r>
            <a:endParaRPr 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7C69E1D-275D-46E3-8766-64E877D15C80}"/>
              </a:ext>
            </a:extLst>
          </p:cNvPr>
          <p:cNvSpPr txBox="1"/>
          <p:nvPr/>
        </p:nvSpPr>
        <p:spPr>
          <a:xfrm>
            <a:off x="2352502" y="2660073"/>
            <a:ext cx="8578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操心少、见效快、业务自主</a:t>
            </a:r>
          </a:p>
        </p:txBody>
      </p:sp>
    </p:spTree>
    <p:extLst>
      <p:ext uri="{BB962C8B-B14F-4D97-AF65-F5344CB8AC3E}">
        <p14:creationId xmlns:p14="http://schemas.microsoft.com/office/powerpoint/2010/main" val="12779855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p8.qhimg.com/t010b6ac8110760ee17.jpg">
            <a:extLst>
              <a:ext uri="{FF2B5EF4-FFF2-40B4-BE49-F238E27FC236}">
                <a16:creationId xmlns:a16="http://schemas.microsoft.com/office/drawing/2014/main" id="{CB918BCA-8D89-4517-B01B-28EA0F705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65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190C2F0-8A89-4BCB-B64F-019D74980846}"/>
              </a:ext>
            </a:extLst>
          </p:cNvPr>
          <p:cNvSpPr txBox="1">
            <a:spLocks/>
          </p:cNvSpPr>
          <p:nvPr/>
        </p:nvSpPr>
        <p:spPr>
          <a:xfrm>
            <a:off x="907774" y="177008"/>
            <a:ext cx="10515600" cy="69763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rPr>
              <a:t>期待双方的深入合作</a:t>
            </a:r>
            <a:endParaRPr 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1521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973E1-D17B-714B-9310-6C2036E52D99}" type="slidenum">
              <a:rPr kumimoji="1" lang="zh-CN" altLang="en-US" smtClean="0"/>
              <a:t>36</a:t>
            </a:fld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159271" y="1454933"/>
            <a:ext cx="100899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buFont typeface="Arial" charset="0"/>
              <a:buNone/>
            </a:pPr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谢！</a:t>
            </a:r>
            <a:endParaRPr lang="en-US" altLang="zh-CN" sz="7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9804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F0CCA0-3B47-4947-A661-16C356455F7D}"/>
              </a:ext>
            </a:extLst>
          </p:cNvPr>
          <p:cNvSpPr/>
          <p:nvPr/>
        </p:nvSpPr>
        <p:spPr>
          <a:xfrm>
            <a:off x="0" y="6263162"/>
            <a:ext cx="12192000" cy="38921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algn="ctr" defTabSz="914277">
              <a:defRPr/>
            </a:pPr>
            <a:endParaRPr lang="zh-CN" altLang="en-US" sz="1799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505490B-35EB-4E1F-AD2F-2A8B35484EB7}"/>
              </a:ext>
            </a:extLst>
          </p:cNvPr>
          <p:cNvSpPr/>
          <p:nvPr/>
        </p:nvSpPr>
        <p:spPr>
          <a:xfrm>
            <a:off x="643689" y="6295981"/>
            <a:ext cx="113192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平安依托技术、人才、资金、场景、数据等方面的优势，借助众多全球领先的科技创新及应用，打造中国“智慧城市”典范</a:t>
            </a:r>
            <a:endParaRPr lang="zh-CN" altLang="en-US" sz="1600" b="1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D6E84E-B2BE-4013-A6E4-C55B2324E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34" y="1370078"/>
            <a:ext cx="11873131" cy="4543194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07D28F1D-6401-426D-B67F-298E4B1DEBEA}"/>
              </a:ext>
            </a:extLst>
          </p:cNvPr>
          <p:cNvSpPr/>
          <p:nvPr/>
        </p:nvSpPr>
        <p:spPr>
          <a:xfrm>
            <a:off x="5735781" y="1812174"/>
            <a:ext cx="1313411" cy="13134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7CFD4D-DEDA-47FD-85F6-19A58A44036D}"/>
              </a:ext>
            </a:extLst>
          </p:cNvPr>
          <p:cNvSpPr txBox="1">
            <a:spLocks/>
          </p:cNvSpPr>
          <p:nvPr/>
        </p:nvSpPr>
        <p:spPr>
          <a:xfrm>
            <a:off x="907774" y="177008"/>
            <a:ext cx="10515600" cy="69763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rPr>
              <a:t>智慧城市战略</a:t>
            </a:r>
            <a:endParaRPr 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25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>
            <a:extLst>
              <a:ext uri="{FF2B5EF4-FFF2-40B4-BE49-F238E27FC236}">
                <a16:creationId xmlns:a16="http://schemas.microsoft.com/office/drawing/2014/main" id="{802A9988-D45B-4623-A7FB-2DE9DB32138A}"/>
              </a:ext>
            </a:extLst>
          </p:cNvPr>
          <p:cNvGrpSpPr/>
          <p:nvPr/>
        </p:nvGrpSpPr>
        <p:grpSpPr>
          <a:xfrm>
            <a:off x="703511" y="1771937"/>
            <a:ext cx="4886691" cy="4810096"/>
            <a:chOff x="3982615" y="1545031"/>
            <a:chExt cx="4823150" cy="4747551"/>
          </a:xfrm>
        </p:grpSpPr>
        <p:sp>
          <p:nvSpPr>
            <p:cNvPr id="3" name="Freeform 1176">
              <a:extLst>
                <a:ext uri="{FF2B5EF4-FFF2-40B4-BE49-F238E27FC236}">
                  <a16:creationId xmlns:a16="http://schemas.microsoft.com/office/drawing/2014/main" id="{40ACC91D-F4FE-4F7E-B924-5128F9F2D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3956" y="4141040"/>
              <a:ext cx="2819138" cy="2151542"/>
            </a:xfrm>
            <a:custGeom>
              <a:avLst/>
              <a:gdLst>
                <a:gd name="T0" fmla="*/ 353 w 1330"/>
                <a:gd name="T1" fmla="*/ 0 h 1015"/>
                <a:gd name="T2" fmla="*/ 0 w 1330"/>
                <a:gd name="T3" fmla="*/ 934 h 1015"/>
                <a:gd name="T4" fmla="*/ 792 w 1330"/>
                <a:gd name="T5" fmla="*/ 889 h 1015"/>
                <a:gd name="T6" fmla="*/ 1330 w 1330"/>
                <a:gd name="T7" fmla="*/ 370 h 1015"/>
                <a:gd name="T8" fmla="*/ 353 w 1330"/>
                <a:gd name="T9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0" h="1015">
                  <a:moveTo>
                    <a:pt x="353" y="0"/>
                  </a:moveTo>
                  <a:cubicBezTo>
                    <a:pt x="0" y="934"/>
                    <a:pt x="0" y="934"/>
                    <a:pt x="0" y="934"/>
                  </a:cubicBezTo>
                  <a:cubicBezTo>
                    <a:pt x="252" y="1015"/>
                    <a:pt x="533" y="1006"/>
                    <a:pt x="792" y="889"/>
                  </a:cubicBezTo>
                  <a:cubicBezTo>
                    <a:pt x="1036" y="779"/>
                    <a:pt x="1220" y="592"/>
                    <a:pt x="1330" y="370"/>
                  </a:cubicBezTo>
                  <a:lnTo>
                    <a:pt x="353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Freeform 1177">
              <a:extLst>
                <a:ext uri="{FF2B5EF4-FFF2-40B4-BE49-F238E27FC236}">
                  <a16:creationId xmlns:a16="http://schemas.microsoft.com/office/drawing/2014/main" id="{D928AAFE-7297-450A-9352-9D347EF7C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615" y="2407689"/>
              <a:ext cx="2121075" cy="1746503"/>
            </a:xfrm>
            <a:custGeom>
              <a:avLst/>
              <a:gdLst>
                <a:gd name="T0" fmla="*/ 292 w 1001"/>
                <a:gd name="T1" fmla="*/ 0 h 824"/>
                <a:gd name="T2" fmla="*/ 47 w 1001"/>
                <a:gd name="T3" fmla="*/ 824 h 824"/>
                <a:gd name="T4" fmla="*/ 1001 w 1001"/>
                <a:gd name="T5" fmla="*/ 707 h 824"/>
                <a:gd name="T6" fmla="*/ 292 w 1001"/>
                <a:gd name="T7" fmla="*/ 0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1" h="824">
                  <a:moveTo>
                    <a:pt x="292" y="0"/>
                  </a:moveTo>
                  <a:cubicBezTo>
                    <a:pt x="145" y="162"/>
                    <a:pt x="0" y="477"/>
                    <a:pt x="47" y="824"/>
                  </a:cubicBezTo>
                  <a:cubicBezTo>
                    <a:pt x="1001" y="707"/>
                    <a:pt x="1001" y="707"/>
                    <a:pt x="1001" y="707"/>
                  </a:cubicBezTo>
                  <a:lnTo>
                    <a:pt x="292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" name="Group 19">
              <a:extLst>
                <a:ext uri="{FF2B5EF4-FFF2-40B4-BE49-F238E27FC236}">
                  <a16:creationId xmlns:a16="http://schemas.microsoft.com/office/drawing/2014/main" id="{2E26175F-AA14-450B-874D-EE9A3053D8D1}"/>
                </a:ext>
              </a:extLst>
            </p:cNvPr>
            <p:cNvGrpSpPr/>
            <p:nvPr/>
          </p:nvGrpSpPr>
          <p:grpSpPr>
            <a:xfrm>
              <a:off x="4870082" y="1545031"/>
              <a:ext cx="3060190" cy="2100464"/>
              <a:chOff x="4565904" y="1584605"/>
              <a:chExt cx="3060190" cy="2100464"/>
            </a:xfrm>
          </p:grpSpPr>
          <p:sp>
            <p:nvSpPr>
              <p:cNvPr id="11" name="Freeform 1174">
                <a:extLst>
                  <a:ext uri="{FF2B5EF4-FFF2-40B4-BE49-F238E27FC236}">
                    <a16:creationId xmlns:a16="http://schemas.microsoft.com/office/drawing/2014/main" id="{F8CCFE91-3778-4DD3-91A6-F9EE9F66BC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5904" y="1584605"/>
                <a:ext cx="3060190" cy="2100464"/>
              </a:xfrm>
              <a:custGeom>
                <a:avLst/>
                <a:gdLst>
                  <a:gd name="T0" fmla="*/ 706 w 1444"/>
                  <a:gd name="T1" fmla="*/ 991 h 991"/>
                  <a:gd name="T2" fmla="*/ 1444 w 1444"/>
                  <a:gd name="T3" fmla="*/ 252 h 991"/>
                  <a:gd name="T4" fmla="*/ 741 w 1444"/>
                  <a:gd name="T5" fmla="*/ 0 h 991"/>
                  <a:gd name="T6" fmla="*/ 0 w 1444"/>
                  <a:gd name="T7" fmla="*/ 284 h 991"/>
                  <a:gd name="T8" fmla="*/ 706 w 1444"/>
                  <a:gd name="T9" fmla="*/ 991 h 9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4" h="991">
                    <a:moveTo>
                      <a:pt x="706" y="991"/>
                    </a:moveTo>
                    <a:cubicBezTo>
                      <a:pt x="1444" y="252"/>
                      <a:pt x="1444" y="252"/>
                      <a:pt x="1444" y="252"/>
                    </a:cubicBezTo>
                    <a:cubicBezTo>
                      <a:pt x="1253" y="94"/>
                      <a:pt x="1008" y="0"/>
                      <a:pt x="741" y="0"/>
                    </a:cubicBezTo>
                    <a:cubicBezTo>
                      <a:pt x="456" y="0"/>
                      <a:pt x="196" y="107"/>
                      <a:pt x="0" y="284"/>
                    </a:cubicBezTo>
                    <a:lnTo>
                      <a:pt x="706" y="99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TextBox 14">
                <a:extLst>
                  <a:ext uri="{FF2B5EF4-FFF2-40B4-BE49-F238E27FC236}">
                    <a16:creationId xmlns:a16="http://schemas.microsoft.com/office/drawing/2014/main" id="{1E97D71F-4CE1-43F8-B8F3-83801BB4BD07}"/>
                  </a:ext>
                </a:extLst>
              </p:cNvPr>
              <p:cNvSpPr txBox="1"/>
              <p:nvPr/>
            </p:nvSpPr>
            <p:spPr>
              <a:xfrm>
                <a:off x="5593299" y="1856057"/>
                <a:ext cx="10054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产品</a:t>
                </a:r>
                <a:endParaRPr lang="en-GB" sz="32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" name="Group 20">
              <a:extLst>
                <a:ext uri="{FF2B5EF4-FFF2-40B4-BE49-F238E27FC236}">
                  <a16:creationId xmlns:a16="http://schemas.microsoft.com/office/drawing/2014/main" id="{333CC83C-0C7D-4712-ADDF-A6F2AF85288C}"/>
                </a:ext>
              </a:extLst>
            </p:cNvPr>
            <p:cNvGrpSpPr/>
            <p:nvPr/>
          </p:nvGrpSpPr>
          <p:grpSpPr>
            <a:xfrm>
              <a:off x="6616586" y="2322848"/>
              <a:ext cx="2189179" cy="2333450"/>
              <a:chOff x="6312408" y="2362422"/>
              <a:chExt cx="2189179" cy="2333450"/>
            </a:xfrm>
          </p:grpSpPr>
          <p:sp>
            <p:nvSpPr>
              <p:cNvPr id="19" name="Freeform 1175">
                <a:extLst>
                  <a:ext uri="{FF2B5EF4-FFF2-40B4-BE49-F238E27FC236}">
                    <a16:creationId xmlns:a16="http://schemas.microsoft.com/office/drawing/2014/main" id="{C9B49BDB-32D6-4DCB-AC34-D05D209752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2408" y="2362422"/>
                <a:ext cx="2189179" cy="2333450"/>
              </a:xfrm>
              <a:custGeom>
                <a:avLst/>
                <a:gdLst>
                  <a:gd name="T0" fmla="*/ 964 w 1033"/>
                  <a:gd name="T1" fmla="*/ 1101 h 1101"/>
                  <a:gd name="T2" fmla="*/ 1025 w 1033"/>
                  <a:gd name="T3" fmla="*/ 741 h 1101"/>
                  <a:gd name="T4" fmla="*/ 740 w 1033"/>
                  <a:gd name="T5" fmla="*/ 0 h 1101"/>
                  <a:gd name="T6" fmla="*/ 0 w 1033"/>
                  <a:gd name="T7" fmla="*/ 741 h 1101"/>
                  <a:gd name="T8" fmla="*/ 964 w 1033"/>
                  <a:gd name="T9" fmla="*/ 1101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3" h="1101">
                    <a:moveTo>
                      <a:pt x="964" y="1101"/>
                    </a:moveTo>
                    <a:cubicBezTo>
                      <a:pt x="1028" y="931"/>
                      <a:pt x="1020" y="923"/>
                      <a:pt x="1025" y="741"/>
                    </a:cubicBezTo>
                    <a:cubicBezTo>
                      <a:pt x="1033" y="439"/>
                      <a:pt x="917" y="196"/>
                      <a:pt x="740" y="0"/>
                    </a:cubicBezTo>
                    <a:cubicBezTo>
                      <a:pt x="0" y="741"/>
                      <a:pt x="0" y="741"/>
                      <a:pt x="0" y="741"/>
                    </a:cubicBezTo>
                    <a:lnTo>
                      <a:pt x="964" y="110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TextBox 18">
                <a:extLst>
                  <a:ext uri="{FF2B5EF4-FFF2-40B4-BE49-F238E27FC236}">
                    <a16:creationId xmlns:a16="http://schemas.microsoft.com/office/drawing/2014/main" id="{0D61B248-A0CC-4858-8968-318061FFA595}"/>
                  </a:ext>
                </a:extLst>
              </p:cNvPr>
              <p:cNvSpPr txBox="1"/>
              <p:nvPr/>
            </p:nvSpPr>
            <p:spPr>
              <a:xfrm>
                <a:off x="7381729" y="3274534"/>
                <a:ext cx="100860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开发</a:t>
                </a:r>
                <a:endParaRPr lang="en-GB" sz="32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A83AC8B-4A4D-48A0-B250-99D0F692C298}"/>
                </a:ext>
              </a:extLst>
            </p:cNvPr>
            <p:cNvGrpSpPr/>
            <p:nvPr/>
          </p:nvGrpSpPr>
          <p:grpSpPr>
            <a:xfrm>
              <a:off x="5724068" y="4141040"/>
              <a:ext cx="2819138" cy="2151542"/>
              <a:chOff x="5419890" y="4180614"/>
              <a:chExt cx="2819138" cy="2151542"/>
            </a:xfrm>
          </p:grpSpPr>
          <p:sp>
            <p:nvSpPr>
              <p:cNvPr id="27" name="Freeform 1176">
                <a:extLst>
                  <a:ext uri="{FF2B5EF4-FFF2-40B4-BE49-F238E27FC236}">
                    <a16:creationId xmlns:a16="http://schemas.microsoft.com/office/drawing/2014/main" id="{615752AF-1E5D-4B9F-8809-D98374E0D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9890" y="4180614"/>
                <a:ext cx="2819138" cy="2151542"/>
              </a:xfrm>
              <a:custGeom>
                <a:avLst/>
                <a:gdLst>
                  <a:gd name="T0" fmla="*/ 353 w 1330"/>
                  <a:gd name="T1" fmla="*/ 0 h 1015"/>
                  <a:gd name="T2" fmla="*/ 0 w 1330"/>
                  <a:gd name="T3" fmla="*/ 934 h 1015"/>
                  <a:gd name="T4" fmla="*/ 792 w 1330"/>
                  <a:gd name="T5" fmla="*/ 889 h 1015"/>
                  <a:gd name="T6" fmla="*/ 1330 w 1330"/>
                  <a:gd name="T7" fmla="*/ 370 h 1015"/>
                  <a:gd name="T8" fmla="*/ 353 w 1330"/>
                  <a:gd name="T9" fmla="*/ 0 h 1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30" h="1015">
                    <a:moveTo>
                      <a:pt x="353" y="0"/>
                    </a:moveTo>
                    <a:cubicBezTo>
                      <a:pt x="0" y="934"/>
                      <a:pt x="0" y="934"/>
                      <a:pt x="0" y="934"/>
                    </a:cubicBezTo>
                    <a:cubicBezTo>
                      <a:pt x="252" y="1015"/>
                      <a:pt x="533" y="1006"/>
                      <a:pt x="792" y="889"/>
                    </a:cubicBezTo>
                    <a:cubicBezTo>
                      <a:pt x="1036" y="779"/>
                      <a:pt x="1220" y="592"/>
                      <a:pt x="1330" y="370"/>
                    </a:cubicBezTo>
                    <a:lnTo>
                      <a:pt x="353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TextBox 15">
                <a:extLst>
                  <a:ext uri="{FF2B5EF4-FFF2-40B4-BE49-F238E27FC236}">
                    <a16:creationId xmlns:a16="http://schemas.microsoft.com/office/drawing/2014/main" id="{FDE6F0A0-618D-43AF-A945-6DC78831A9E9}"/>
                  </a:ext>
                </a:extLst>
              </p:cNvPr>
              <p:cNvSpPr txBox="1"/>
              <p:nvPr/>
            </p:nvSpPr>
            <p:spPr>
              <a:xfrm>
                <a:off x="6287082" y="5246255"/>
                <a:ext cx="100860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运维</a:t>
                </a:r>
                <a:endParaRPr lang="en-GB" sz="32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0" name="Group 23">
              <a:extLst>
                <a:ext uri="{FF2B5EF4-FFF2-40B4-BE49-F238E27FC236}">
                  <a16:creationId xmlns:a16="http://schemas.microsoft.com/office/drawing/2014/main" id="{46A59E0C-0069-4B1E-A2C2-775721C73851}"/>
                </a:ext>
              </a:extLst>
            </p:cNvPr>
            <p:cNvGrpSpPr/>
            <p:nvPr/>
          </p:nvGrpSpPr>
          <p:grpSpPr>
            <a:xfrm>
              <a:off x="3994590" y="2394537"/>
              <a:ext cx="2121075" cy="1746503"/>
              <a:chOff x="3690412" y="2434111"/>
              <a:chExt cx="2121075" cy="1746503"/>
            </a:xfrm>
          </p:grpSpPr>
          <p:sp>
            <p:nvSpPr>
              <p:cNvPr id="35" name="Freeform 1177">
                <a:extLst>
                  <a:ext uri="{FF2B5EF4-FFF2-40B4-BE49-F238E27FC236}">
                    <a16:creationId xmlns:a16="http://schemas.microsoft.com/office/drawing/2014/main" id="{F9AC7C22-0041-4358-A37B-03BECDE63B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0412" y="2434111"/>
                <a:ext cx="2121075" cy="1746503"/>
              </a:xfrm>
              <a:custGeom>
                <a:avLst/>
                <a:gdLst>
                  <a:gd name="T0" fmla="*/ 292 w 1001"/>
                  <a:gd name="T1" fmla="*/ 0 h 824"/>
                  <a:gd name="T2" fmla="*/ 47 w 1001"/>
                  <a:gd name="T3" fmla="*/ 824 h 824"/>
                  <a:gd name="T4" fmla="*/ 1001 w 1001"/>
                  <a:gd name="T5" fmla="*/ 707 h 824"/>
                  <a:gd name="T6" fmla="*/ 292 w 1001"/>
                  <a:gd name="T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1" h="824">
                    <a:moveTo>
                      <a:pt x="292" y="0"/>
                    </a:moveTo>
                    <a:cubicBezTo>
                      <a:pt x="145" y="162"/>
                      <a:pt x="0" y="477"/>
                      <a:pt x="47" y="824"/>
                    </a:cubicBezTo>
                    <a:cubicBezTo>
                      <a:pt x="1001" y="707"/>
                      <a:pt x="1001" y="707"/>
                      <a:pt x="1001" y="707"/>
                    </a:cubicBezTo>
                    <a:lnTo>
                      <a:pt x="292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TextBox 17">
                <a:extLst>
                  <a:ext uri="{FF2B5EF4-FFF2-40B4-BE49-F238E27FC236}">
                    <a16:creationId xmlns:a16="http://schemas.microsoft.com/office/drawing/2014/main" id="{91E678FB-916B-432C-BA81-E00C1D9B8624}"/>
                  </a:ext>
                </a:extLst>
              </p:cNvPr>
              <p:cNvSpPr txBox="1"/>
              <p:nvPr/>
            </p:nvSpPr>
            <p:spPr>
              <a:xfrm>
                <a:off x="3866749" y="3097917"/>
                <a:ext cx="10054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运营</a:t>
                </a:r>
                <a:endParaRPr lang="en-GB" sz="32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8" name="Group 22">
              <a:extLst>
                <a:ext uri="{FF2B5EF4-FFF2-40B4-BE49-F238E27FC236}">
                  <a16:creationId xmlns:a16="http://schemas.microsoft.com/office/drawing/2014/main" id="{E73DB5C3-A7EE-4B32-BDF3-80A54067A425}"/>
                </a:ext>
              </a:extLst>
            </p:cNvPr>
            <p:cNvGrpSpPr/>
            <p:nvPr/>
          </p:nvGrpSpPr>
          <p:grpSpPr>
            <a:xfrm>
              <a:off x="4108932" y="4141040"/>
              <a:ext cx="2121971" cy="1831633"/>
              <a:chOff x="3853503" y="4197640"/>
              <a:chExt cx="2121971" cy="1831633"/>
            </a:xfrm>
            <a:solidFill>
              <a:srgbClr val="FF3399"/>
            </a:solidFill>
          </p:grpSpPr>
          <p:sp>
            <p:nvSpPr>
              <p:cNvPr id="43" name="Freeform 1178">
                <a:extLst>
                  <a:ext uri="{FF2B5EF4-FFF2-40B4-BE49-F238E27FC236}">
                    <a16:creationId xmlns:a16="http://schemas.microsoft.com/office/drawing/2014/main" id="{890FAD39-9590-49CA-A5BA-4412185432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3503" y="4197640"/>
                <a:ext cx="2121971" cy="1831633"/>
              </a:xfrm>
              <a:custGeom>
                <a:avLst/>
                <a:gdLst>
                  <a:gd name="T0" fmla="*/ 0 w 1001"/>
                  <a:gd name="T1" fmla="*/ 158 h 864"/>
                  <a:gd name="T2" fmla="*/ 579 w 1001"/>
                  <a:gd name="T3" fmla="*/ 864 h 864"/>
                  <a:gd name="T4" fmla="*/ 1001 w 1001"/>
                  <a:gd name="T5" fmla="*/ 0 h 864"/>
                  <a:gd name="T6" fmla="*/ 0 w 1001"/>
                  <a:gd name="T7" fmla="*/ 158 h 8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1" h="864">
                    <a:moveTo>
                      <a:pt x="0" y="158"/>
                    </a:moveTo>
                    <a:cubicBezTo>
                      <a:pt x="68" y="414"/>
                      <a:pt x="262" y="714"/>
                      <a:pt x="579" y="864"/>
                    </a:cubicBezTo>
                    <a:cubicBezTo>
                      <a:pt x="1001" y="0"/>
                      <a:pt x="1001" y="0"/>
                      <a:pt x="1001" y="0"/>
                    </a:cubicBezTo>
                    <a:lnTo>
                      <a:pt x="0" y="15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TextBox 16">
                <a:extLst>
                  <a:ext uri="{FF2B5EF4-FFF2-40B4-BE49-F238E27FC236}">
                    <a16:creationId xmlns:a16="http://schemas.microsoft.com/office/drawing/2014/main" id="{0226EF1A-87F5-4B5C-9C8D-4357DA71DB61}"/>
                  </a:ext>
                </a:extLst>
              </p:cNvPr>
              <p:cNvSpPr txBox="1"/>
              <p:nvPr/>
            </p:nvSpPr>
            <p:spPr>
              <a:xfrm>
                <a:off x="4221492" y="4699660"/>
                <a:ext cx="100860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推广</a:t>
                </a:r>
                <a:endParaRPr lang="en-GB" sz="32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5" name="Group 10">
              <a:extLst>
                <a:ext uri="{FF2B5EF4-FFF2-40B4-BE49-F238E27FC236}">
                  <a16:creationId xmlns:a16="http://schemas.microsoft.com/office/drawing/2014/main" id="{972C8BA3-34B7-4426-AF2A-824F7FF36F8C}"/>
                </a:ext>
              </a:extLst>
            </p:cNvPr>
            <p:cNvGrpSpPr/>
            <p:nvPr/>
          </p:nvGrpSpPr>
          <p:grpSpPr>
            <a:xfrm>
              <a:off x="5126258" y="2608803"/>
              <a:ext cx="2608891" cy="2608891"/>
              <a:chOff x="4791554" y="2653936"/>
              <a:chExt cx="2608891" cy="2608891"/>
            </a:xfrm>
          </p:grpSpPr>
          <p:sp>
            <p:nvSpPr>
              <p:cNvPr id="46" name="Oval 9">
                <a:extLst>
                  <a:ext uri="{FF2B5EF4-FFF2-40B4-BE49-F238E27FC236}">
                    <a16:creationId xmlns:a16="http://schemas.microsoft.com/office/drawing/2014/main" id="{EE526FD3-0A25-4377-B17C-CD5D388AA7BD}"/>
                  </a:ext>
                </a:extLst>
              </p:cNvPr>
              <p:cNvSpPr/>
              <p:nvPr/>
            </p:nvSpPr>
            <p:spPr>
              <a:xfrm>
                <a:off x="4791554" y="2653936"/>
                <a:ext cx="2608891" cy="2608891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TextBox 11">
                <a:extLst>
                  <a:ext uri="{FF2B5EF4-FFF2-40B4-BE49-F238E27FC236}">
                    <a16:creationId xmlns:a16="http://schemas.microsoft.com/office/drawing/2014/main" id="{DDD35988-466E-4423-A5B3-4981F2F3E336}"/>
                  </a:ext>
                </a:extLst>
              </p:cNvPr>
              <p:cNvSpPr txBox="1"/>
              <p:nvPr/>
            </p:nvSpPr>
            <p:spPr>
              <a:xfrm>
                <a:off x="5360826" y="3906938"/>
                <a:ext cx="1540710" cy="908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平安智慧</a:t>
                </a:r>
                <a:endParaRPr lang="en-US" altLang="zh-CN" sz="3200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3200" b="1" dirty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一卡通</a:t>
                </a:r>
                <a:endParaRPr lang="en-GB" sz="3200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Freeform 12">
                <a:extLst>
                  <a:ext uri="{FF2B5EF4-FFF2-40B4-BE49-F238E27FC236}">
                    <a16:creationId xmlns:a16="http://schemas.microsoft.com/office/drawing/2014/main" id="{C6C2CA7A-8F40-4733-A515-237AEE2701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42336" y="3065147"/>
                <a:ext cx="977687" cy="790472"/>
              </a:xfrm>
              <a:custGeom>
                <a:avLst/>
                <a:gdLst>
                  <a:gd name="T0" fmla="*/ 86 w 109"/>
                  <a:gd name="T1" fmla="*/ 88 h 88"/>
                  <a:gd name="T2" fmla="*/ 84 w 109"/>
                  <a:gd name="T3" fmla="*/ 44 h 88"/>
                  <a:gd name="T4" fmla="*/ 80 w 109"/>
                  <a:gd name="T5" fmla="*/ 71 h 88"/>
                  <a:gd name="T6" fmla="*/ 109 w 109"/>
                  <a:gd name="T7" fmla="*/ 0 h 88"/>
                  <a:gd name="T8" fmla="*/ 92 w 109"/>
                  <a:gd name="T9" fmla="*/ 33 h 88"/>
                  <a:gd name="T10" fmla="*/ 80 w 109"/>
                  <a:gd name="T11" fmla="*/ 25 h 88"/>
                  <a:gd name="T12" fmla="*/ 67 w 109"/>
                  <a:gd name="T13" fmla="*/ 68 h 88"/>
                  <a:gd name="T14" fmla="*/ 37 w 109"/>
                  <a:gd name="T15" fmla="*/ 73 h 88"/>
                  <a:gd name="T16" fmla="*/ 19 w 109"/>
                  <a:gd name="T17" fmla="*/ 63 h 88"/>
                  <a:gd name="T18" fmla="*/ 0 w 109"/>
                  <a:gd name="T19" fmla="*/ 56 h 88"/>
                  <a:gd name="T20" fmla="*/ 25 w 109"/>
                  <a:gd name="T21" fmla="*/ 48 h 88"/>
                  <a:gd name="T22" fmla="*/ 30 w 109"/>
                  <a:gd name="T23" fmla="*/ 57 h 88"/>
                  <a:gd name="T24" fmla="*/ 44 w 109"/>
                  <a:gd name="T25" fmla="*/ 29 h 88"/>
                  <a:gd name="T26" fmla="*/ 66 w 109"/>
                  <a:gd name="T27" fmla="*/ 50 h 88"/>
                  <a:gd name="T28" fmla="*/ 68 w 109"/>
                  <a:gd name="T29" fmla="*/ 18 h 88"/>
                  <a:gd name="T30" fmla="*/ 78 w 109"/>
                  <a:gd name="T31" fmla="*/ 12 h 88"/>
                  <a:gd name="T32" fmla="*/ 90 w 109"/>
                  <a:gd name="T33" fmla="*/ 1 h 88"/>
                  <a:gd name="T34" fmla="*/ 22 w 109"/>
                  <a:gd name="T35" fmla="*/ 88 h 88"/>
                  <a:gd name="T36" fmla="*/ 29 w 109"/>
                  <a:gd name="T37" fmla="*/ 80 h 88"/>
                  <a:gd name="T38" fmla="*/ 22 w 109"/>
                  <a:gd name="T39" fmla="*/ 79 h 88"/>
                  <a:gd name="T40" fmla="*/ 11 w 109"/>
                  <a:gd name="T41" fmla="*/ 88 h 88"/>
                  <a:gd name="T42" fmla="*/ 17 w 109"/>
                  <a:gd name="T43" fmla="*/ 71 h 88"/>
                  <a:gd name="T44" fmla="*/ 11 w 109"/>
                  <a:gd name="T45" fmla="*/ 73 h 88"/>
                  <a:gd name="T46" fmla="*/ 34 w 109"/>
                  <a:gd name="T47" fmla="*/ 88 h 88"/>
                  <a:gd name="T48" fmla="*/ 40 w 109"/>
                  <a:gd name="T49" fmla="*/ 79 h 88"/>
                  <a:gd name="T50" fmla="*/ 34 w 109"/>
                  <a:gd name="T51" fmla="*/ 80 h 88"/>
                  <a:gd name="T52" fmla="*/ 45 w 109"/>
                  <a:gd name="T53" fmla="*/ 88 h 88"/>
                  <a:gd name="T54" fmla="*/ 52 w 109"/>
                  <a:gd name="T55" fmla="*/ 63 h 88"/>
                  <a:gd name="T56" fmla="*/ 45 w 109"/>
                  <a:gd name="T57" fmla="*/ 69 h 88"/>
                  <a:gd name="T58" fmla="*/ 57 w 109"/>
                  <a:gd name="T59" fmla="*/ 88 h 88"/>
                  <a:gd name="T60" fmla="*/ 63 w 109"/>
                  <a:gd name="T61" fmla="*/ 73 h 88"/>
                  <a:gd name="T62" fmla="*/ 57 w 109"/>
                  <a:gd name="T63" fmla="*/ 88 h 88"/>
                  <a:gd name="T64" fmla="*/ 75 w 109"/>
                  <a:gd name="T65" fmla="*/ 88 h 88"/>
                  <a:gd name="T66" fmla="*/ 68 w 109"/>
                  <a:gd name="T67" fmla="*/ 7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9" h="88">
                    <a:moveTo>
                      <a:pt x="80" y="88"/>
                    </a:moveTo>
                    <a:cubicBezTo>
                      <a:pt x="86" y="88"/>
                      <a:pt x="86" y="88"/>
                      <a:pt x="86" y="88"/>
                    </a:cubicBezTo>
                    <a:cubicBezTo>
                      <a:pt x="86" y="44"/>
                      <a:pt x="86" y="44"/>
                      <a:pt x="86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2" y="70"/>
                      <a:pt x="82" y="70"/>
                      <a:pt x="82" y="70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80" y="88"/>
                      <a:pt x="80" y="88"/>
                      <a:pt x="80" y="88"/>
                    </a:cubicBezTo>
                    <a:close/>
                    <a:moveTo>
                      <a:pt x="109" y="0"/>
                    </a:moveTo>
                    <a:cubicBezTo>
                      <a:pt x="100" y="17"/>
                      <a:pt x="100" y="17"/>
                      <a:pt x="100" y="17"/>
                    </a:cubicBezTo>
                    <a:cubicBezTo>
                      <a:pt x="92" y="33"/>
                      <a:pt x="92" y="33"/>
                      <a:pt x="92" y="33"/>
                    </a:cubicBezTo>
                    <a:cubicBezTo>
                      <a:pt x="84" y="22"/>
                      <a:pt x="84" y="22"/>
                      <a:pt x="84" y="22"/>
                    </a:cubicBezTo>
                    <a:cubicBezTo>
                      <a:pt x="80" y="25"/>
                      <a:pt x="80" y="25"/>
                      <a:pt x="80" y="25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67" y="68"/>
                      <a:pt x="67" y="68"/>
                      <a:pt x="67" y="68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37" y="73"/>
                      <a:pt x="37" y="73"/>
                      <a:pt x="37" y="73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40" y="37"/>
                      <a:pt x="40" y="37"/>
                      <a:pt x="40" y="37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66" y="50"/>
                      <a:pt x="66" y="50"/>
                      <a:pt x="66" y="50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18"/>
                      <a:pt x="68" y="18"/>
                      <a:pt x="68" y="18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8" y="12"/>
                      <a:pt x="78" y="12"/>
                      <a:pt x="78" y="12"/>
                    </a:cubicBezTo>
                    <a:cubicBezTo>
                      <a:pt x="72" y="2"/>
                      <a:pt x="72" y="2"/>
                      <a:pt x="72" y="2"/>
                    </a:cubicBezTo>
                    <a:cubicBezTo>
                      <a:pt x="90" y="1"/>
                      <a:pt x="90" y="1"/>
                      <a:pt x="90" y="1"/>
                    </a:cubicBezTo>
                    <a:cubicBezTo>
                      <a:pt x="109" y="0"/>
                      <a:pt x="109" y="0"/>
                      <a:pt x="109" y="0"/>
                    </a:cubicBezTo>
                    <a:close/>
                    <a:moveTo>
                      <a:pt x="22" y="88"/>
                    </a:moveTo>
                    <a:cubicBezTo>
                      <a:pt x="24" y="88"/>
                      <a:pt x="27" y="88"/>
                      <a:pt x="29" y="88"/>
                    </a:cubicBezTo>
                    <a:cubicBezTo>
                      <a:pt x="29" y="80"/>
                      <a:pt x="29" y="80"/>
                      <a:pt x="29" y="80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2" y="88"/>
                      <a:pt x="22" y="88"/>
                      <a:pt x="22" y="88"/>
                    </a:cubicBezTo>
                    <a:close/>
                    <a:moveTo>
                      <a:pt x="11" y="88"/>
                    </a:moveTo>
                    <a:cubicBezTo>
                      <a:pt x="17" y="88"/>
                      <a:pt x="17" y="88"/>
                      <a:pt x="17" y="88"/>
                    </a:cubicBezTo>
                    <a:cubicBezTo>
                      <a:pt x="17" y="71"/>
                      <a:pt x="17" y="71"/>
                      <a:pt x="17" y="71"/>
                    </a:cubicBezTo>
                    <a:cubicBezTo>
                      <a:pt x="17" y="71"/>
                      <a:pt x="17" y="71"/>
                      <a:pt x="17" y="71"/>
                    </a:cubicBezTo>
                    <a:cubicBezTo>
                      <a:pt x="11" y="73"/>
                      <a:pt x="11" y="73"/>
                      <a:pt x="11" y="73"/>
                    </a:cubicBezTo>
                    <a:cubicBezTo>
                      <a:pt x="11" y="88"/>
                      <a:pt x="11" y="88"/>
                      <a:pt x="11" y="88"/>
                    </a:cubicBezTo>
                    <a:close/>
                    <a:moveTo>
                      <a:pt x="34" y="88"/>
                    </a:moveTo>
                    <a:cubicBezTo>
                      <a:pt x="36" y="88"/>
                      <a:pt x="38" y="88"/>
                      <a:pt x="40" y="88"/>
                    </a:cubicBezTo>
                    <a:cubicBezTo>
                      <a:pt x="40" y="79"/>
                      <a:pt x="40" y="79"/>
                      <a:pt x="40" y="79"/>
                    </a:cubicBezTo>
                    <a:cubicBezTo>
                      <a:pt x="40" y="80"/>
                      <a:pt x="40" y="80"/>
                      <a:pt x="40" y="80"/>
                    </a:cubicBezTo>
                    <a:cubicBezTo>
                      <a:pt x="34" y="80"/>
                      <a:pt x="34" y="80"/>
                      <a:pt x="34" y="80"/>
                    </a:cubicBezTo>
                    <a:cubicBezTo>
                      <a:pt x="34" y="88"/>
                      <a:pt x="34" y="88"/>
                      <a:pt x="34" y="88"/>
                    </a:cubicBezTo>
                    <a:close/>
                    <a:moveTo>
                      <a:pt x="45" y="88"/>
                    </a:moveTo>
                    <a:cubicBezTo>
                      <a:pt x="47" y="88"/>
                      <a:pt x="50" y="88"/>
                      <a:pt x="52" y="88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88"/>
                      <a:pt x="45" y="88"/>
                      <a:pt x="45" y="88"/>
                    </a:cubicBezTo>
                    <a:close/>
                    <a:moveTo>
                      <a:pt x="57" y="88"/>
                    </a:moveTo>
                    <a:cubicBezTo>
                      <a:pt x="59" y="88"/>
                      <a:pt x="61" y="88"/>
                      <a:pt x="63" y="88"/>
                    </a:cubicBezTo>
                    <a:cubicBezTo>
                      <a:pt x="63" y="73"/>
                      <a:pt x="63" y="73"/>
                      <a:pt x="63" y="73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57" y="88"/>
                      <a:pt x="57" y="88"/>
                      <a:pt x="57" y="88"/>
                    </a:cubicBezTo>
                    <a:close/>
                    <a:moveTo>
                      <a:pt x="68" y="88"/>
                    </a:moveTo>
                    <a:cubicBezTo>
                      <a:pt x="70" y="88"/>
                      <a:pt x="73" y="88"/>
                      <a:pt x="75" y="88"/>
                    </a:cubicBezTo>
                    <a:cubicBezTo>
                      <a:pt x="75" y="72"/>
                      <a:pt x="75" y="72"/>
                      <a:pt x="75" y="72"/>
                    </a:cubicBezTo>
                    <a:cubicBezTo>
                      <a:pt x="68" y="75"/>
                      <a:pt x="68" y="75"/>
                      <a:pt x="68" y="75"/>
                    </a:cubicBezTo>
                    <a:lnTo>
                      <a:pt x="68" y="8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0" name="Title 1">
            <a:extLst>
              <a:ext uri="{FF2B5EF4-FFF2-40B4-BE49-F238E27FC236}">
                <a16:creationId xmlns:a16="http://schemas.microsoft.com/office/drawing/2014/main" id="{E316FF96-0C33-4CF5-8BC4-C34E6DD515F6}"/>
              </a:ext>
            </a:extLst>
          </p:cNvPr>
          <p:cNvSpPr txBox="1">
            <a:spLocks/>
          </p:cNvSpPr>
          <p:nvPr/>
        </p:nvSpPr>
        <p:spPr>
          <a:xfrm>
            <a:off x="907774" y="177008"/>
            <a:ext cx="10515600" cy="69763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rPr>
              <a:t>一卡通产品与运营体系</a:t>
            </a:r>
            <a:endParaRPr 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118ECCA8-F5D5-4C4D-AB1B-7FCA79D01362}"/>
              </a:ext>
            </a:extLst>
          </p:cNvPr>
          <p:cNvSpPr/>
          <p:nvPr/>
        </p:nvSpPr>
        <p:spPr>
          <a:xfrm>
            <a:off x="6114989" y="2676533"/>
            <a:ext cx="4709044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开放产品技术平台，所有功能均可可快速对接与上线应用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E6DF22B1-19F3-41B5-B13F-C9DE30B60FCC}"/>
              </a:ext>
            </a:extLst>
          </p:cNvPr>
          <p:cNvSpPr/>
          <p:nvPr/>
        </p:nvSpPr>
        <p:spPr>
          <a:xfrm>
            <a:off x="6096000" y="3884269"/>
            <a:ext cx="4709044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整合平安智慧城市内的核心资源，不仅仅是交通乘车，涵盖各类公共服务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822C67AE-20FD-4D2B-AADE-ADEA49DAF43D}"/>
              </a:ext>
            </a:extLst>
          </p:cNvPr>
          <p:cNvSpPr/>
          <p:nvPr/>
        </p:nvSpPr>
        <p:spPr>
          <a:xfrm>
            <a:off x="6096000" y="1468797"/>
            <a:ext cx="4709044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完整的虚拟卡功能体系，涵盖手机空发、二维码乘车等应用场景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7485ED0-C32B-4278-A6C5-5EDFC9D995CA}"/>
              </a:ext>
            </a:extLst>
          </p:cNvPr>
          <p:cNvSpPr/>
          <p:nvPr/>
        </p:nvSpPr>
        <p:spPr>
          <a:xfrm>
            <a:off x="6096000" y="5093034"/>
            <a:ext cx="4709044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导入更丰富的平安体系内的服务，建立自生长的生态，全面流量变现，如金融、保险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3330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A_BrianCrain - Butterfly Waltz">
            <a:hlinkClick r:id="" action="ppaction://media"/>
          </p:cNvPr>
          <p:cNvPicPr>
            <a:picLocks noChangeAspect="1"/>
          </p:cNvPicPr>
          <p:nvPr>
            <a:audi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>
                  <p14:fade in="250" out="25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154756" y="3146257"/>
            <a:ext cx="609600" cy="6096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PA_BrianCrain - Butterfly Waltz">
            <a:hlinkClick r:id="" action="ppaction://media"/>
          </p:cNvPr>
          <p:cNvPicPr>
            <a:picLocks noChangeAspect="1"/>
          </p:cNvPicPr>
          <p:nvPr>
            <a:audioFile r:link="rId2"/>
            <p:custDataLst>
              <p:tags r:id="rId4"/>
            </p:custDataLst>
            <p:extLst>
              <p:ext uri="{DAA4B4D4-6D71-4841-9C94-3DE7FCFB9230}">
                <p14:media xmlns:p14="http://schemas.microsoft.com/office/powerpoint/2010/main" r:embed="rId1">
                  <p14:fade in="250" out="25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154756" y="3146257"/>
            <a:ext cx="609600" cy="609600"/>
          </a:xfrm>
          <a:prstGeom prst="rect">
            <a:avLst/>
          </a:prstGeom>
        </p:spPr>
      </p:pic>
      <p:sp>
        <p:nvSpPr>
          <p:cNvPr id="36" name="PA_文本框 6"/>
          <p:cNvSpPr txBox="1"/>
          <p:nvPr/>
        </p:nvSpPr>
        <p:spPr>
          <a:xfrm>
            <a:off x="4121900" y="889097"/>
            <a:ext cx="39356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2017</a:t>
            </a:r>
            <a:r>
              <a:rPr lang="zh-CN" altLang="en-US" sz="4800" b="1" dirty="0"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年</a:t>
            </a:r>
          </a:p>
        </p:txBody>
      </p:sp>
      <p:sp>
        <p:nvSpPr>
          <p:cNvPr id="37" name="PA_文本框 7"/>
          <p:cNvSpPr txBox="1"/>
          <p:nvPr/>
        </p:nvSpPr>
        <p:spPr>
          <a:xfrm>
            <a:off x="3438867" y="2353982"/>
            <a:ext cx="5314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4000" dirty="0"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公共交通行业狼烟四起</a:t>
            </a:r>
            <a:endParaRPr lang="en-US" altLang="zh-CN" sz="4000" dirty="0">
              <a:latin typeface="庞门正道标题体" panose="02010600030101010101" pitchFamily="2" charset="-122"/>
              <a:ea typeface="庞门正道标题体" panose="02010600030101010101" pitchFamily="2" charset="-122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8" cstate="print">
            <a:grayscl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259" r="625" b="12656"/>
          <a:stretch/>
        </p:blipFill>
        <p:spPr>
          <a:xfrm>
            <a:off x="-2412" y="589314"/>
            <a:ext cx="12192000" cy="626745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0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244" y="-7045"/>
            <a:ext cx="39510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3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 numSld="999" showWhenStopped="0">
                <p:cTn id="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2432541" y="1152597"/>
            <a:ext cx="1316214" cy="1316887"/>
            <a:chOff x="4350227" y="4633220"/>
            <a:chExt cx="1316214" cy="1316887"/>
          </a:xfrm>
        </p:grpSpPr>
        <p:sp>
          <p:nvSpPr>
            <p:cNvPr id="29" name="Freeform 73"/>
            <p:cNvSpPr>
              <a:spLocks/>
            </p:cNvSpPr>
            <p:nvPr/>
          </p:nvSpPr>
          <p:spPr bwMode="auto">
            <a:xfrm>
              <a:off x="4350227" y="4633220"/>
              <a:ext cx="1316214" cy="1316887"/>
            </a:xfrm>
            <a:custGeom>
              <a:avLst/>
              <a:gdLst>
                <a:gd name="T0" fmla="*/ 695 w 827"/>
                <a:gd name="T1" fmla="*/ 652 h 827"/>
                <a:gd name="T2" fmla="*/ 652 w 827"/>
                <a:gd name="T3" fmla="*/ 132 h 827"/>
                <a:gd name="T4" fmla="*/ 132 w 827"/>
                <a:gd name="T5" fmla="*/ 175 h 827"/>
                <a:gd name="T6" fmla="*/ 175 w 827"/>
                <a:gd name="T7" fmla="*/ 695 h 827"/>
                <a:gd name="T8" fmla="*/ 695 w 827"/>
                <a:gd name="T9" fmla="*/ 652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7" h="827">
                  <a:moveTo>
                    <a:pt x="695" y="652"/>
                  </a:moveTo>
                  <a:cubicBezTo>
                    <a:pt x="827" y="496"/>
                    <a:pt x="807" y="263"/>
                    <a:pt x="652" y="132"/>
                  </a:cubicBezTo>
                  <a:cubicBezTo>
                    <a:pt x="496" y="0"/>
                    <a:pt x="264" y="19"/>
                    <a:pt x="132" y="175"/>
                  </a:cubicBezTo>
                  <a:cubicBezTo>
                    <a:pt x="0" y="330"/>
                    <a:pt x="20" y="563"/>
                    <a:pt x="175" y="695"/>
                  </a:cubicBezTo>
                  <a:cubicBezTo>
                    <a:pt x="331" y="827"/>
                    <a:pt x="563" y="807"/>
                    <a:pt x="695" y="6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74"/>
            <p:cNvSpPr>
              <a:spLocks/>
            </p:cNvSpPr>
            <p:nvPr/>
          </p:nvSpPr>
          <p:spPr bwMode="auto">
            <a:xfrm>
              <a:off x="4428325" y="4711317"/>
              <a:ext cx="1160019" cy="1160692"/>
            </a:xfrm>
            <a:custGeom>
              <a:avLst/>
              <a:gdLst>
                <a:gd name="T0" fmla="*/ 613 w 729"/>
                <a:gd name="T1" fmla="*/ 575 h 729"/>
                <a:gd name="T2" fmla="*/ 575 w 729"/>
                <a:gd name="T3" fmla="*/ 116 h 729"/>
                <a:gd name="T4" fmla="*/ 116 w 729"/>
                <a:gd name="T5" fmla="*/ 154 h 729"/>
                <a:gd name="T6" fmla="*/ 154 w 729"/>
                <a:gd name="T7" fmla="*/ 613 h 729"/>
                <a:gd name="T8" fmla="*/ 613 w 729"/>
                <a:gd name="T9" fmla="*/ 575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9" h="729">
                  <a:moveTo>
                    <a:pt x="613" y="575"/>
                  </a:moveTo>
                  <a:cubicBezTo>
                    <a:pt x="729" y="437"/>
                    <a:pt x="712" y="232"/>
                    <a:pt x="575" y="116"/>
                  </a:cubicBezTo>
                  <a:cubicBezTo>
                    <a:pt x="438" y="0"/>
                    <a:pt x="232" y="17"/>
                    <a:pt x="116" y="154"/>
                  </a:cubicBezTo>
                  <a:cubicBezTo>
                    <a:pt x="0" y="291"/>
                    <a:pt x="17" y="497"/>
                    <a:pt x="154" y="613"/>
                  </a:cubicBezTo>
                  <a:cubicBezTo>
                    <a:pt x="291" y="729"/>
                    <a:pt x="497" y="712"/>
                    <a:pt x="613" y="575"/>
                  </a:cubicBezTo>
                  <a:close/>
                </a:path>
              </a:pathLst>
            </a:custGeom>
            <a:solidFill>
              <a:srgbClr val="3E97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6144" y="4932071"/>
              <a:ext cx="553849" cy="654549"/>
            </a:xfrm>
            <a:prstGeom prst="rect">
              <a:avLst/>
            </a:prstGeom>
          </p:spPr>
        </p:pic>
      </p:grpSp>
      <p:grpSp>
        <p:nvGrpSpPr>
          <p:cNvPr id="39" name="组合 38"/>
          <p:cNvGrpSpPr/>
          <p:nvPr/>
        </p:nvGrpSpPr>
        <p:grpSpPr>
          <a:xfrm>
            <a:off x="5311103" y="1152597"/>
            <a:ext cx="1316214" cy="1316214"/>
            <a:chOff x="4414187" y="2137463"/>
            <a:chExt cx="1316214" cy="1316214"/>
          </a:xfrm>
        </p:grpSpPr>
        <p:sp>
          <p:nvSpPr>
            <p:cNvPr id="44" name="Freeform 70"/>
            <p:cNvSpPr>
              <a:spLocks/>
            </p:cNvSpPr>
            <p:nvPr/>
          </p:nvSpPr>
          <p:spPr bwMode="auto">
            <a:xfrm>
              <a:off x="4414187" y="2137463"/>
              <a:ext cx="1316214" cy="1316214"/>
            </a:xfrm>
            <a:custGeom>
              <a:avLst/>
              <a:gdLst>
                <a:gd name="T0" fmla="*/ 695 w 827"/>
                <a:gd name="T1" fmla="*/ 652 h 827"/>
                <a:gd name="T2" fmla="*/ 652 w 827"/>
                <a:gd name="T3" fmla="*/ 132 h 827"/>
                <a:gd name="T4" fmla="*/ 132 w 827"/>
                <a:gd name="T5" fmla="*/ 175 h 827"/>
                <a:gd name="T6" fmla="*/ 175 w 827"/>
                <a:gd name="T7" fmla="*/ 695 h 827"/>
                <a:gd name="T8" fmla="*/ 695 w 827"/>
                <a:gd name="T9" fmla="*/ 652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7" h="827">
                  <a:moveTo>
                    <a:pt x="695" y="652"/>
                  </a:moveTo>
                  <a:cubicBezTo>
                    <a:pt x="827" y="496"/>
                    <a:pt x="807" y="263"/>
                    <a:pt x="652" y="132"/>
                  </a:cubicBezTo>
                  <a:cubicBezTo>
                    <a:pt x="496" y="0"/>
                    <a:pt x="264" y="19"/>
                    <a:pt x="132" y="175"/>
                  </a:cubicBezTo>
                  <a:cubicBezTo>
                    <a:pt x="0" y="330"/>
                    <a:pt x="20" y="563"/>
                    <a:pt x="175" y="695"/>
                  </a:cubicBezTo>
                  <a:cubicBezTo>
                    <a:pt x="331" y="827"/>
                    <a:pt x="563" y="807"/>
                    <a:pt x="695" y="6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71"/>
            <p:cNvSpPr>
              <a:spLocks/>
            </p:cNvSpPr>
            <p:nvPr/>
          </p:nvSpPr>
          <p:spPr bwMode="auto">
            <a:xfrm>
              <a:off x="4491611" y="2215560"/>
              <a:ext cx="1160692" cy="1160692"/>
            </a:xfrm>
            <a:custGeom>
              <a:avLst/>
              <a:gdLst>
                <a:gd name="T0" fmla="*/ 613 w 729"/>
                <a:gd name="T1" fmla="*/ 575 h 729"/>
                <a:gd name="T2" fmla="*/ 575 w 729"/>
                <a:gd name="T3" fmla="*/ 116 h 729"/>
                <a:gd name="T4" fmla="*/ 116 w 729"/>
                <a:gd name="T5" fmla="*/ 154 h 729"/>
                <a:gd name="T6" fmla="*/ 154 w 729"/>
                <a:gd name="T7" fmla="*/ 613 h 729"/>
                <a:gd name="T8" fmla="*/ 613 w 729"/>
                <a:gd name="T9" fmla="*/ 575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9" h="729">
                  <a:moveTo>
                    <a:pt x="613" y="575"/>
                  </a:moveTo>
                  <a:cubicBezTo>
                    <a:pt x="729" y="437"/>
                    <a:pt x="712" y="232"/>
                    <a:pt x="575" y="116"/>
                  </a:cubicBezTo>
                  <a:cubicBezTo>
                    <a:pt x="438" y="0"/>
                    <a:pt x="232" y="17"/>
                    <a:pt x="116" y="154"/>
                  </a:cubicBezTo>
                  <a:cubicBezTo>
                    <a:pt x="0" y="291"/>
                    <a:pt x="17" y="497"/>
                    <a:pt x="154" y="613"/>
                  </a:cubicBezTo>
                  <a:cubicBezTo>
                    <a:pt x="291" y="729"/>
                    <a:pt x="497" y="712"/>
                    <a:pt x="613" y="575"/>
                  </a:cubicBezTo>
                  <a:close/>
                </a:path>
              </a:pathLst>
            </a:custGeom>
            <a:solidFill>
              <a:srgbClr val="09AA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957" y="2418624"/>
              <a:ext cx="733019" cy="733019"/>
            </a:xfrm>
            <a:prstGeom prst="rect">
              <a:avLst/>
            </a:prstGeom>
          </p:spPr>
        </p:pic>
      </p:grpSp>
      <p:grpSp>
        <p:nvGrpSpPr>
          <p:cNvPr id="59" name="组合 58"/>
          <p:cNvGrpSpPr/>
          <p:nvPr/>
        </p:nvGrpSpPr>
        <p:grpSpPr>
          <a:xfrm>
            <a:off x="6750383" y="1152597"/>
            <a:ext cx="1316214" cy="1316887"/>
            <a:chOff x="975872" y="1971842"/>
            <a:chExt cx="1316214" cy="1316887"/>
          </a:xfrm>
        </p:grpSpPr>
        <p:sp>
          <p:nvSpPr>
            <p:cNvPr id="62" name="Freeform 76"/>
            <p:cNvSpPr>
              <a:spLocks/>
            </p:cNvSpPr>
            <p:nvPr/>
          </p:nvSpPr>
          <p:spPr bwMode="auto">
            <a:xfrm>
              <a:off x="975872" y="1971842"/>
              <a:ext cx="1316214" cy="1316887"/>
            </a:xfrm>
            <a:custGeom>
              <a:avLst/>
              <a:gdLst>
                <a:gd name="T0" fmla="*/ 695 w 827"/>
                <a:gd name="T1" fmla="*/ 652 h 827"/>
                <a:gd name="T2" fmla="*/ 652 w 827"/>
                <a:gd name="T3" fmla="*/ 132 h 827"/>
                <a:gd name="T4" fmla="*/ 132 w 827"/>
                <a:gd name="T5" fmla="*/ 175 h 827"/>
                <a:gd name="T6" fmla="*/ 175 w 827"/>
                <a:gd name="T7" fmla="*/ 695 h 827"/>
                <a:gd name="T8" fmla="*/ 695 w 827"/>
                <a:gd name="T9" fmla="*/ 652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7" h="827">
                  <a:moveTo>
                    <a:pt x="695" y="652"/>
                  </a:moveTo>
                  <a:cubicBezTo>
                    <a:pt x="827" y="496"/>
                    <a:pt x="807" y="263"/>
                    <a:pt x="652" y="132"/>
                  </a:cubicBezTo>
                  <a:cubicBezTo>
                    <a:pt x="496" y="0"/>
                    <a:pt x="264" y="19"/>
                    <a:pt x="132" y="175"/>
                  </a:cubicBezTo>
                  <a:cubicBezTo>
                    <a:pt x="0" y="330"/>
                    <a:pt x="20" y="563"/>
                    <a:pt x="175" y="695"/>
                  </a:cubicBezTo>
                  <a:cubicBezTo>
                    <a:pt x="331" y="827"/>
                    <a:pt x="563" y="807"/>
                    <a:pt x="695" y="6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102"/>
            <p:cNvSpPr>
              <a:spLocks/>
            </p:cNvSpPr>
            <p:nvPr/>
          </p:nvSpPr>
          <p:spPr bwMode="auto">
            <a:xfrm>
              <a:off x="1838312" y="2595950"/>
              <a:ext cx="30296" cy="119166"/>
            </a:xfrm>
            <a:custGeom>
              <a:avLst/>
              <a:gdLst>
                <a:gd name="T0" fmla="*/ 10 w 19"/>
                <a:gd name="T1" fmla="*/ 0 h 75"/>
                <a:gd name="T2" fmla="*/ 0 w 19"/>
                <a:gd name="T3" fmla="*/ 5 h 75"/>
                <a:gd name="T4" fmla="*/ 0 w 19"/>
                <a:gd name="T5" fmla="*/ 70 h 75"/>
                <a:gd name="T6" fmla="*/ 10 w 19"/>
                <a:gd name="T7" fmla="*/ 75 h 75"/>
                <a:gd name="T8" fmla="*/ 19 w 19"/>
                <a:gd name="T9" fmla="*/ 60 h 75"/>
                <a:gd name="T10" fmla="*/ 19 w 19"/>
                <a:gd name="T11" fmla="*/ 15 h 75"/>
                <a:gd name="T12" fmla="*/ 10 w 19"/>
                <a:gd name="T13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75">
                  <a:moveTo>
                    <a:pt x="10" y="0"/>
                  </a:moveTo>
                  <a:cubicBezTo>
                    <a:pt x="7" y="0"/>
                    <a:pt x="6" y="2"/>
                    <a:pt x="0" y="5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6" y="73"/>
                    <a:pt x="7" y="75"/>
                    <a:pt x="10" y="75"/>
                  </a:cubicBezTo>
                  <a:cubicBezTo>
                    <a:pt x="15" y="75"/>
                    <a:pt x="19" y="70"/>
                    <a:pt x="19" y="60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5"/>
                    <a:pt x="15" y="0"/>
                    <a:pt x="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103"/>
            <p:cNvSpPr>
              <a:spLocks/>
            </p:cNvSpPr>
            <p:nvPr/>
          </p:nvSpPr>
          <p:spPr bwMode="auto">
            <a:xfrm>
              <a:off x="1426280" y="2569019"/>
              <a:ext cx="92236" cy="175046"/>
            </a:xfrm>
            <a:custGeom>
              <a:avLst/>
              <a:gdLst>
                <a:gd name="T0" fmla="*/ 39 w 58"/>
                <a:gd name="T1" fmla="*/ 82 h 110"/>
                <a:gd name="T2" fmla="*/ 24 w 58"/>
                <a:gd name="T3" fmla="*/ 91 h 110"/>
                <a:gd name="T4" fmla="*/ 20 w 58"/>
                <a:gd name="T5" fmla="*/ 87 h 110"/>
                <a:gd name="T6" fmla="*/ 19 w 58"/>
                <a:gd name="T7" fmla="*/ 79 h 110"/>
                <a:gd name="T8" fmla="*/ 19 w 58"/>
                <a:gd name="T9" fmla="*/ 0 h 110"/>
                <a:gd name="T10" fmla="*/ 0 w 58"/>
                <a:gd name="T11" fmla="*/ 0 h 110"/>
                <a:gd name="T12" fmla="*/ 0 w 58"/>
                <a:gd name="T13" fmla="*/ 85 h 110"/>
                <a:gd name="T14" fmla="*/ 1 w 58"/>
                <a:gd name="T15" fmla="*/ 101 h 110"/>
                <a:gd name="T16" fmla="*/ 15 w 58"/>
                <a:gd name="T17" fmla="*/ 109 h 110"/>
                <a:gd name="T18" fmla="*/ 39 w 58"/>
                <a:gd name="T19" fmla="*/ 96 h 110"/>
                <a:gd name="T20" fmla="*/ 39 w 58"/>
                <a:gd name="T21" fmla="*/ 110 h 110"/>
                <a:gd name="T22" fmla="*/ 58 w 58"/>
                <a:gd name="T23" fmla="*/ 110 h 110"/>
                <a:gd name="T24" fmla="*/ 58 w 58"/>
                <a:gd name="T25" fmla="*/ 0 h 110"/>
                <a:gd name="T26" fmla="*/ 39 w 58"/>
                <a:gd name="T27" fmla="*/ 0 h 110"/>
                <a:gd name="T28" fmla="*/ 39 w 58"/>
                <a:gd name="T29" fmla="*/ 82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" h="110">
                  <a:moveTo>
                    <a:pt x="39" y="82"/>
                  </a:moveTo>
                  <a:cubicBezTo>
                    <a:pt x="32" y="88"/>
                    <a:pt x="28" y="91"/>
                    <a:pt x="24" y="91"/>
                  </a:cubicBezTo>
                  <a:cubicBezTo>
                    <a:pt x="22" y="91"/>
                    <a:pt x="20" y="90"/>
                    <a:pt x="20" y="87"/>
                  </a:cubicBezTo>
                  <a:cubicBezTo>
                    <a:pt x="19" y="86"/>
                    <a:pt x="19" y="84"/>
                    <a:pt x="19" y="79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93"/>
                    <a:pt x="0" y="98"/>
                    <a:pt x="1" y="101"/>
                  </a:cubicBezTo>
                  <a:cubicBezTo>
                    <a:pt x="3" y="107"/>
                    <a:pt x="9" y="109"/>
                    <a:pt x="15" y="109"/>
                  </a:cubicBezTo>
                  <a:cubicBezTo>
                    <a:pt x="22" y="109"/>
                    <a:pt x="32" y="105"/>
                    <a:pt x="39" y="96"/>
                  </a:cubicBezTo>
                  <a:cubicBezTo>
                    <a:pt x="39" y="110"/>
                    <a:pt x="39" y="110"/>
                    <a:pt x="39" y="110"/>
                  </a:cubicBezTo>
                  <a:cubicBezTo>
                    <a:pt x="58" y="110"/>
                    <a:pt x="58" y="110"/>
                    <a:pt x="58" y="11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39" y="0"/>
                    <a:pt x="39" y="0"/>
                    <a:pt x="39" y="0"/>
                  </a:cubicBezTo>
                  <a:lnTo>
                    <a:pt x="39" y="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Freeform 104"/>
            <p:cNvSpPr>
              <a:spLocks noEditPoints="1"/>
            </p:cNvSpPr>
            <p:nvPr/>
          </p:nvSpPr>
          <p:spPr bwMode="auto">
            <a:xfrm>
              <a:off x="1313173" y="2567673"/>
              <a:ext cx="92236" cy="175046"/>
            </a:xfrm>
            <a:custGeom>
              <a:avLst/>
              <a:gdLst>
                <a:gd name="T0" fmla="*/ 24 w 58"/>
                <a:gd name="T1" fmla="*/ 0 h 110"/>
                <a:gd name="T2" fmla="*/ 4 w 58"/>
                <a:gd name="T3" fmla="*/ 11 h 110"/>
                <a:gd name="T4" fmla="*/ 0 w 58"/>
                <a:gd name="T5" fmla="*/ 36 h 110"/>
                <a:gd name="T6" fmla="*/ 0 w 58"/>
                <a:gd name="T7" fmla="*/ 74 h 110"/>
                <a:gd name="T8" fmla="*/ 4 w 58"/>
                <a:gd name="T9" fmla="*/ 99 h 110"/>
                <a:gd name="T10" fmla="*/ 25 w 58"/>
                <a:gd name="T11" fmla="*/ 110 h 110"/>
                <a:gd name="T12" fmla="*/ 50 w 58"/>
                <a:gd name="T13" fmla="*/ 99 h 110"/>
                <a:gd name="T14" fmla="*/ 58 w 58"/>
                <a:gd name="T15" fmla="*/ 74 h 110"/>
                <a:gd name="T16" fmla="*/ 58 w 58"/>
                <a:gd name="T17" fmla="*/ 36 h 110"/>
                <a:gd name="T18" fmla="*/ 49 w 58"/>
                <a:gd name="T19" fmla="*/ 11 h 110"/>
                <a:gd name="T20" fmla="*/ 24 w 58"/>
                <a:gd name="T21" fmla="*/ 0 h 110"/>
                <a:gd name="T22" fmla="*/ 38 w 58"/>
                <a:gd name="T23" fmla="*/ 77 h 110"/>
                <a:gd name="T24" fmla="*/ 29 w 58"/>
                <a:gd name="T25" fmla="*/ 92 h 110"/>
                <a:gd name="T26" fmla="*/ 19 w 58"/>
                <a:gd name="T27" fmla="*/ 77 h 110"/>
                <a:gd name="T28" fmla="*/ 19 w 58"/>
                <a:gd name="T29" fmla="*/ 32 h 110"/>
                <a:gd name="T30" fmla="*/ 29 w 58"/>
                <a:gd name="T31" fmla="*/ 17 h 110"/>
                <a:gd name="T32" fmla="*/ 38 w 58"/>
                <a:gd name="T33" fmla="*/ 32 h 110"/>
                <a:gd name="T34" fmla="*/ 38 w 58"/>
                <a:gd name="T35" fmla="*/ 7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" h="110">
                  <a:moveTo>
                    <a:pt x="24" y="0"/>
                  </a:moveTo>
                  <a:cubicBezTo>
                    <a:pt x="15" y="0"/>
                    <a:pt x="9" y="3"/>
                    <a:pt x="4" y="11"/>
                  </a:cubicBezTo>
                  <a:cubicBezTo>
                    <a:pt x="0" y="16"/>
                    <a:pt x="0" y="25"/>
                    <a:pt x="0" y="3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85"/>
                    <a:pt x="0" y="94"/>
                    <a:pt x="4" y="99"/>
                  </a:cubicBezTo>
                  <a:cubicBezTo>
                    <a:pt x="9" y="106"/>
                    <a:pt x="16" y="110"/>
                    <a:pt x="25" y="110"/>
                  </a:cubicBezTo>
                  <a:cubicBezTo>
                    <a:pt x="35" y="110"/>
                    <a:pt x="45" y="106"/>
                    <a:pt x="50" y="99"/>
                  </a:cubicBezTo>
                  <a:cubicBezTo>
                    <a:pt x="54" y="94"/>
                    <a:pt x="58" y="85"/>
                    <a:pt x="58" y="74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8" y="25"/>
                    <a:pt x="54" y="16"/>
                    <a:pt x="49" y="11"/>
                  </a:cubicBezTo>
                  <a:cubicBezTo>
                    <a:pt x="44" y="3"/>
                    <a:pt x="34" y="0"/>
                    <a:pt x="24" y="0"/>
                  </a:cubicBezTo>
                  <a:close/>
                  <a:moveTo>
                    <a:pt x="38" y="77"/>
                  </a:moveTo>
                  <a:cubicBezTo>
                    <a:pt x="38" y="87"/>
                    <a:pt x="35" y="92"/>
                    <a:pt x="29" y="92"/>
                  </a:cubicBezTo>
                  <a:cubicBezTo>
                    <a:pt x="22" y="92"/>
                    <a:pt x="19" y="87"/>
                    <a:pt x="19" y="77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22"/>
                    <a:pt x="22" y="17"/>
                    <a:pt x="29" y="17"/>
                  </a:cubicBezTo>
                  <a:cubicBezTo>
                    <a:pt x="35" y="17"/>
                    <a:pt x="38" y="22"/>
                    <a:pt x="38" y="32"/>
                  </a:cubicBezTo>
                  <a:lnTo>
                    <a:pt x="38" y="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105"/>
            <p:cNvSpPr>
              <a:spLocks/>
            </p:cNvSpPr>
            <p:nvPr/>
          </p:nvSpPr>
          <p:spPr bwMode="auto">
            <a:xfrm>
              <a:off x="1951419" y="2595950"/>
              <a:ext cx="30296" cy="44435"/>
            </a:xfrm>
            <a:custGeom>
              <a:avLst/>
              <a:gdLst>
                <a:gd name="T0" fmla="*/ 9 w 19"/>
                <a:gd name="T1" fmla="*/ 0 h 28"/>
                <a:gd name="T2" fmla="*/ 0 w 19"/>
                <a:gd name="T3" fmla="*/ 15 h 28"/>
                <a:gd name="T4" fmla="*/ 0 w 19"/>
                <a:gd name="T5" fmla="*/ 28 h 28"/>
                <a:gd name="T6" fmla="*/ 19 w 19"/>
                <a:gd name="T7" fmla="*/ 28 h 28"/>
                <a:gd name="T8" fmla="*/ 19 w 19"/>
                <a:gd name="T9" fmla="*/ 15 h 28"/>
                <a:gd name="T10" fmla="*/ 9 w 19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8">
                  <a:moveTo>
                    <a:pt x="9" y="0"/>
                  </a:moveTo>
                  <a:cubicBezTo>
                    <a:pt x="3" y="0"/>
                    <a:pt x="0" y="5"/>
                    <a:pt x="0" y="15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5"/>
                    <a:pt x="16" y="0"/>
                    <a:pt x="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106"/>
            <p:cNvSpPr>
              <a:spLocks noEditPoints="1"/>
            </p:cNvSpPr>
            <p:nvPr/>
          </p:nvSpPr>
          <p:spPr bwMode="auto">
            <a:xfrm>
              <a:off x="1539387" y="2452546"/>
              <a:ext cx="508981" cy="355479"/>
            </a:xfrm>
            <a:custGeom>
              <a:avLst/>
              <a:gdLst>
                <a:gd name="T0" fmla="*/ 160 w 320"/>
                <a:gd name="T1" fmla="*/ 0 h 223"/>
                <a:gd name="T2" fmla="*/ 6 w 320"/>
                <a:gd name="T3" fmla="*/ 36 h 223"/>
                <a:gd name="T4" fmla="*/ 6 w 320"/>
                <a:gd name="T5" fmla="*/ 187 h 223"/>
                <a:gd name="T6" fmla="*/ 160 w 320"/>
                <a:gd name="T7" fmla="*/ 223 h 223"/>
                <a:gd name="T8" fmla="*/ 314 w 320"/>
                <a:gd name="T9" fmla="*/ 187 h 223"/>
                <a:gd name="T10" fmla="*/ 314 w 320"/>
                <a:gd name="T11" fmla="*/ 36 h 223"/>
                <a:gd name="T12" fmla="*/ 97 w 320"/>
                <a:gd name="T13" fmla="*/ 60 h 223"/>
                <a:gd name="T14" fmla="*/ 71 w 320"/>
                <a:gd name="T15" fmla="*/ 183 h 223"/>
                <a:gd name="T16" fmla="*/ 52 w 320"/>
                <a:gd name="T17" fmla="*/ 60 h 223"/>
                <a:gd name="T18" fmla="*/ 26 w 320"/>
                <a:gd name="T19" fmla="*/ 40 h 223"/>
                <a:gd name="T20" fmla="*/ 97 w 320"/>
                <a:gd name="T21" fmla="*/ 60 h 223"/>
                <a:gd name="T22" fmla="*/ 136 w 320"/>
                <a:gd name="T23" fmla="*/ 183 h 223"/>
                <a:gd name="T24" fmla="*/ 111 w 320"/>
                <a:gd name="T25" fmla="*/ 182 h 223"/>
                <a:gd name="T26" fmla="*/ 97 w 320"/>
                <a:gd name="T27" fmla="*/ 158 h 223"/>
                <a:gd name="T28" fmla="*/ 116 w 320"/>
                <a:gd name="T29" fmla="*/ 73 h 223"/>
                <a:gd name="T30" fmla="*/ 115 w 320"/>
                <a:gd name="T31" fmla="*/ 160 h 223"/>
                <a:gd name="T32" fmla="*/ 136 w 320"/>
                <a:gd name="T33" fmla="*/ 156 h 223"/>
                <a:gd name="T34" fmla="*/ 155 w 320"/>
                <a:gd name="T35" fmla="*/ 73 h 223"/>
                <a:gd name="T36" fmla="*/ 226 w 320"/>
                <a:gd name="T37" fmla="*/ 149 h 223"/>
                <a:gd name="T38" fmla="*/ 207 w 320"/>
                <a:gd name="T39" fmla="*/ 182 h 223"/>
                <a:gd name="T40" fmla="*/ 188 w 320"/>
                <a:gd name="T41" fmla="*/ 183 h 223"/>
                <a:gd name="T42" fmla="*/ 168 w 320"/>
                <a:gd name="T43" fmla="*/ 40 h 223"/>
                <a:gd name="T44" fmla="*/ 188 w 320"/>
                <a:gd name="T45" fmla="*/ 84 h 223"/>
                <a:gd name="T46" fmla="*/ 223 w 320"/>
                <a:gd name="T47" fmla="*/ 85 h 223"/>
                <a:gd name="T48" fmla="*/ 226 w 320"/>
                <a:gd name="T49" fmla="*/ 149 h 223"/>
                <a:gd name="T50" fmla="*/ 259 w 320"/>
                <a:gd name="T51" fmla="*/ 131 h 223"/>
                <a:gd name="T52" fmla="*/ 268 w 320"/>
                <a:gd name="T53" fmla="*/ 165 h 223"/>
                <a:gd name="T54" fmla="*/ 276 w 320"/>
                <a:gd name="T55" fmla="*/ 144 h 223"/>
                <a:gd name="T56" fmla="*/ 298 w 320"/>
                <a:gd name="T57" fmla="*/ 147 h 223"/>
                <a:gd name="T58" fmla="*/ 291 w 320"/>
                <a:gd name="T59" fmla="*/ 171 h 223"/>
                <a:gd name="T60" fmla="*/ 245 w 320"/>
                <a:gd name="T61" fmla="*/ 171 h 223"/>
                <a:gd name="T62" fmla="*/ 239 w 320"/>
                <a:gd name="T63" fmla="*/ 109 h 223"/>
                <a:gd name="T64" fmla="*/ 267 w 320"/>
                <a:gd name="T65" fmla="*/ 73 h 223"/>
                <a:gd name="T66" fmla="*/ 298 w 320"/>
                <a:gd name="T67" fmla="*/ 109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0" h="223">
                  <a:moveTo>
                    <a:pt x="280" y="5"/>
                  </a:moveTo>
                  <a:cubicBezTo>
                    <a:pt x="240" y="0"/>
                    <a:pt x="200" y="0"/>
                    <a:pt x="160" y="0"/>
                  </a:cubicBezTo>
                  <a:cubicBezTo>
                    <a:pt x="120" y="0"/>
                    <a:pt x="80" y="0"/>
                    <a:pt x="41" y="5"/>
                  </a:cubicBezTo>
                  <a:cubicBezTo>
                    <a:pt x="24" y="7"/>
                    <a:pt x="10" y="19"/>
                    <a:pt x="6" y="36"/>
                  </a:cubicBezTo>
                  <a:cubicBezTo>
                    <a:pt x="1" y="60"/>
                    <a:pt x="0" y="87"/>
                    <a:pt x="0" y="112"/>
                  </a:cubicBezTo>
                  <a:cubicBezTo>
                    <a:pt x="0" y="136"/>
                    <a:pt x="0" y="163"/>
                    <a:pt x="6" y="187"/>
                  </a:cubicBezTo>
                  <a:cubicBezTo>
                    <a:pt x="10" y="204"/>
                    <a:pt x="24" y="217"/>
                    <a:pt x="41" y="218"/>
                  </a:cubicBezTo>
                  <a:cubicBezTo>
                    <a:pt x="80" y="223"/>
                    <a:pt x="120" y="223"/>
                    <a:pt x="160" y="223"/>
                  </a:cubicBezTo>
                  <a:cubicBezTo>
                    <a:pt x="200" y="223"/>
                    <a:pt x="240" y="223"/>
                    <a:pt x="280" y="218"/>
                  </a:cubicBezTo>
                  <a:cubicBezTo>
                    <a:pt x="296" y="217"/>
                    <a:pt x="310" y="204"/>
                    <a:pt x="314" y="187"/>
                  </a:cubicBezTo>
                  <a:cubicBezTo>
                    <a:pt x="320" y="163"/>
                    <a:pt x="320" y="136"/>
                    <a:pt x="320" y="112"/>
                  </a:cubicBezTo>
                  <a:cubicBezTo>
                    <a:pt x="320" y="87"/>
                    <a:pt x="320" y="60"/>
                    <a:pt x="314" y="36"/>
                  </a:cubicBezTo>
                  <a:cubicBezTo>
                    <a:pt x="310" y="19"/>
                    <a:pt x="296" y="7"/>
                    <a:pt x="280" y="5"/>
                  </a:cubicBezTo>
                  <a:close/>
                  <a:moveTo>
                    <a:pt x="97" y="60"/>
                  </a:moveTo>
                  <a:cubicBezTo>
                    <a:pt x="71" y="60"/>
                    <a:pt x="71" y="60"/>
                    <a:pt x="71" y="60"/>
                  </a:cubicBezTo>
                  <a:cubicBezTo>
                    <a:pt x="71" y="183"/>
                    <a:pt x="71" y="183"/>
                    <a:pt x="71" y="18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26" y="60"/>
                    <a:pt x="26" y="60"/>
                    <a:pt x="26" y="6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97" y="40"/>
                    <a:pt x="97" y="40"/>
                    <a:pt x="97" y="40"/>
                  </a:cubicBezTo>
                  <a:lnTo>
                    <a:pt x="97" y="60"/>
                  </a:lnTo>
                  <a:close/>
                  <a:moveTo>
                    <a:pt x="155" y="183"/>
                  </a:moveTo>
                  <a:cubicBezTo>
                    <a:pt x="136" y="183"/>
                    <a:pt x="136" y="183"/>
                    <a:pt x="136" y="183"/>
                  </a:cubicBezTo>
                  <a:cubicBezTo>
                    <a:pt x="136" y="169"/>
                    <a:pt x="136" y="169"/>
                    <a:pt x="136" y="169"/>
                  </a:cubicBezTo>
                  <a:cubicBezTo>
                    <a:pt x="123" y="178"/>
                    <a:pt x="118" y="182"/>
                    <a:pt x="111" y="182"/>
                  </a:cubicBezTo>
                  <a:cubicBezTo>
                    <a:pt x="105" y="182"/>
                    <a:pt x="101" y="180"/>
                    <a:pt x="99" y="174"/>
                  </a:cubicBezTo>
                  <a:cubicBezTo>
                    <a:pt x="98" y="171"/>
                    <a:pt x="97" y="166"/>
                    <a:pt x="97" y="158"/>
                  </a:cubicBezTo>
                  <a:cubicBezTo>
                    <a:pt x="97" y="73"/>
                    <a:pt x="97" y="73"/>
                    <a:pt x="97" y="73"/>
                  </a:cubicBezTo>
                  <a:cubicBezTo>
                    <a:pt x="116" y="73"/>
                    <a:pt x="116" y="73"/>
                    <a:pt x="116" y="73"/>
                  </a:cubicBezTo>
                  <a:cubicBezTo>
                    <a:pt x="116" y="153"/>
                    <a:pt x="116" y="153"/>
                    <a:pt x="116" y="153"/>
                  </a:cubicBezTo>
                  <a:cubicBezTo>
                    <a:pt x="116" y="157"/>
                    <a:pt x="115" y="159"/>
                    <a:pt x="115" y="160"/>
                  </a:cubicBezTo>
                  <a:cubicBezTo>
                    <a:pt x="116" y="163"/>
                    <a:pt x="119" y="165"/>
                    <a:pt x="122" y="165"/>
                  </a:cubicBezTo>
                  <a:cubicBezTo>
                    <a:pt x="126" y="165"/>
                    <a:pt x="129" y="162"/>
                    <a:pt x="136" y="156"/>
                  </a:cubicBezTo>
                  <a:cubicBezTo>
                    <a:pt x="136" y="73"/>
                    <a:pt x="136" y="73"/>
                    <a:pt x="136" y="73"/>
                  </a:cubicBezTo>
                  <a:cubicBezTo>
                    <a:pt x="155" y="73"/>
                    <a:pt x="155" y="73"/>
                    <a:pt x="155" y="73"/>
                  </a:cubicBezTo>
                  <a:lnTo>
                    <a:pt x="155" y="183"/>
                  </a:lnTo>
                  <a:close/>
                  <a:moveTo>
                    <a:pt x="226" y="149"/>
                  </a:moveTo>
                  <a:cubicBezTo>
                    <a:pt x="226" y="159"/>
                    <a:pt x="224" y="166"/>
                    <a:pt x="223" y="170"/>
                  </a:cubicBezTo>
                  <a:cubicBezTo>
                    <a:pt x="220" y="178"/>
                    <a:pt x="215" y="182"/>
                    <a:pt x="207" y="182"/>
                  </a:cubicBezTo>
                  <a:cubicBezTo>
                    <a:pt x="201" y="182"/>
                    <a:pt x="194" y="178"/>
                    <a:pt x="188" y="170"/>
                  </a:cubicBezTo>
                  <a:cubicBezTo>
                    <a:pt x="188" y="183"/>
                    <a:pt x="188" y="183"/>
                    <a:pt x="188" y="183"/>
                  </a:cubicBezTo>
                  <a:cubicBezTo>
                    <a:pt x="168" y="183"/>
                    <a:pt x="168" y="183"/>
                    <a:pt x="168" y="183"/>
                  </a:cubicBezTo>
                  <a:cubicBezTo>
                    <a:pt x="168" y="40"/>
                    <a:pt x="168" y="40"/>
                    <a:pt x="168" y="40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8" y="84"/>
                    <a:pt x="188" y="84"/>
                    <a:pt x="188" y="84"/>
                  </a:cubicBezTo>
                  <a:cubicBezTo>
                    <a:pt x="194" y="77"/>
                    <a:pt x="200" y="73"/>
                    <a:pt x="207" y="73"/>
                  </a:cubicBezTo>
                  <a:cubicBezTo>
                    <a:pt x="214" y="73"/>
                    <a:pt x="221" y="77"/>
                    <a:pt x="223" y="85"/>
                  </a:cubicBezTo>
                  <a:cubicBezTo>
                    <a:pt x="225" y="89"/>
                    <a:pt x="226" y="96"/>
                    <a:pt x="226" y="106"/>
                  </a:cubicBezTo>
                  <a:lnTo>
                    <a:pt x="226" y="149"/>
                  </a:lnTo>
                  <a:close/>
                  <a:moveTo>
                    <a:pt x="298" y="131"/>
                  </a:moveTo>
                  <a:cubicBezTo>
                    <a:pt x="259" y="131"/>
                    <a:pt x="259" y="131"/>
                    <a:pt x="259" y="131"/>
                  </a:cubicBezTo>
                  <a:cubicBezTo>
                    <a:pt x="259" y="150"/>
                    <a:pt x="259" y="150"/>
                    <a:pt x="259" y="150"/>
                  </a:cubicBezTo>
                  <a:cubicBezTo>
                    <a:pt x="259" y="160"/>
                    <a:pt x="261" y="165"/>
                    <a:pt x="268" y="165"/>
                  </a:cubicBezTo>
                  <a:cubicBezTo>
                    <a:pt x="273" y="165"/>
                    <a:pt x="275" y="162"/>
                    <a:pt x="276" y="157"/>
                  </a:cubicBezTo>
                  <a:cubicBezTo>
                    <a:pt x="276" y="156"/>
                    <a:pt x="276" y="150"/>
                    <a:pt x="276" y="144"/>
                  </a:cubicBezTo>
                  <a:cubicBezTo>
                    <a:pt x="298" y="144"/>
                    <a:pt x="298" y="144"/>
                    <a:pt x="298" y="144"/>
                  </a:cubicBezTo>
                  <a:cubicBezTo>
                    <a:pt x="298" y="147"/>
                    <a:pt x="298" y="147"/>
                    <a:pt x="298" y="147"/>
                  </a:cubicBezTo>
                  <a:cubicBezTo>
                    <a:pt x="298" y="153"/>
                    <a:pt x="296" y="157"/>
                    <a:pt x="296" y="159"/>
                  </a:cubicBezTo>
                  <a:cubicBezTo>
                    <a:pt x="296" y="163"/>
                    <a:pt x="294" y="167"/>
                    <a:pt x="291" y="171"/>
                  </a:cubicBezTo>
                  <a:cubicBezTo>
                    <a:pt x="286" y="178"/>
                    <a:pt x="278" y="182"/>
                    <a:pt x="268" y="182"/>
                  </a:cubicBezTo>
                  <a:cubicBezTo>
                    <a:pt x="258" y="182"/>
                    <a:pt x="251" y="178"/>
                    <a:pt x="245" y="171"/>
                  </a:cubicBezTo>
                  <a:cubicBezTo>
                    <a:pt x="241" y="166"/>
                    <a:pt x="239" y="157"/>
                    <a:pt x="239" y="146"/>
                  </a:cubicBezTo>
                  <a:cubicBezTo>
                    <a:pt x="239" y="109"/>
                    <a:pt x="239" y="109"/>
                    <a:pt x="239" y="109"/>
                  </a:cubicBezTo>
                  <a:cubicBezTo>
                    <a:pt x="239" y="98"/>
                    <a:pt x="241" y="89"/>
                    <a:pt x="245" y="84"/>
                  </a:cubicBezTo>
                  <a:cubicBezTo>
                    <a:pt x="250" y="77"/>
                    <a:pt x="258" y="73"/>
                    <a:pt x="267" y="73"/>
                  </a:cubicBezTo>
                  <a:cubicBezTo>
                    <a:pt x="277" y="73"/>
                    <a:pt x="285" y="77"/>
                    <a:pt x="291" y="84"/>
                  </a:cubicBezTo>
                  <a:cubicBezTo>
                    <a:pt x="295" y="89"/>
                    <a:pt x="298" y="98"/>
                    <a:pt x="298" y="109"/>
                  </a:cubicBezTo>
                  <a:lnTo>
                    <a:pt x="29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107"/>
            <p:cNvSpPr>
              <a:spLocks/>
            </p:cNvSpPr>
            <p:nvPr/>
          </p:nvSpPr>
          <p:spPr bwMode="auto">
            <a:xfrm>
              <a:off x="1187275" y="2507080"/>
              <a:ext cx="119839" cy="236986"/>
            </a:xfrm>
            <a:custGeom>
              <a:avLst/>
              <a:gdLst>
                <a:gd name="T0" fmla="*/ 38 w 75"/>
                <a:gd name="T1" fmla="*/ 57 h 149"/>
                <a:gd name="T2" fmla="*/ 23 w 75"/>
                <a:gd name="T3" fmla="*/ 0 h 149"/>
                <a:gd name="T4" fmla="*/ 0 w 75"/>
                <a:gd name="T5" fmla="*/ 0 h 149"/>
                <a:gd name="T6" fmla="*/ 14 w 75"/>
                <a:gd name="T7" fmla="*/ 41 h 149"/>
                <a:gd name="T8" fmla="*/ 27 w 75"/>
                <a:gd name="T9" fmla="*/ 88 h 149"/>
                <a:gd name="T10" fmla="*/ 27 w 75"/>
                <a:gd name="T11" fmla="*/ 149 h 149"/>
                <a:gd name="T12" fmla="*/ 53 w 75"/>
                <a:gd name="T13" fmla="*/ 149 h 149"/>
                <a:gd name="T14" fmla="*/ 53 w 75"/>
                <a:gd name="T15" fmla="*/ 88 h 149"/>
                <a:gd name="T16" fmla="*/ 75 w 75"/>
                <a:gd name="T17" fmla="*/ 0 h 149"/>
                <a:gd name="T18" fmla="*/ 53 w 75"/>
                <a:gd name="T19" fmla="*/ 0 h 149"/>
                <a:gd name="T20" fmla="*/ 38 w 75"/>
                <a:gd name="T21" fmla="*/ 5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49">
                  <a:moveTo>
                    <a:pt x="38" y="57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13"/>
                    <a:pt x="9" y="28"/>
                    <a:pt x="14" y="41"/>
                  </a:cubicBezTo>
                  <a:cubicBezTo>
                    <a:pt x="21" y="61"/>
                    <a:pt x="27" y="78"/>
                    <a:pt x="27" y="88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53" y="0"/>
                    <a:pt x="53" y="0"/>
                    <a:pt x="53" y="0"/>
                  </a:cubicBezTo>
                  <a:lnTo>
                    <a:pt x="38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56"/>
            <p:cNvSpPr>
              <a:spLocks/>
            </p:cNvSpPr>
            <p:nvPr/>
          </p:nvSpPr>
          <p:spPr bwMode="auto">
            <a:xfrm>
              <a:off x="1043005" y="2038036"/>
              <a:ext cx="1184498" cy="1184498"/>
            </a:xfrm>
            <a:custGeom>
              <a:avLst/>
              <a:gdLst>
                <a:gd name="T0" fmla="*/ 542 w 645"/>
                <a:gd name="T1" fmla="*/ 508 h 645"/>
                <a:gd name="T2" fmla="*/ 509 w 645"/>
                <a:gd name="T3" fmla="*/ 103 h 645"/>
                <a:gd name="T4" fmla="*/ 103 w 645"/>
                <a:gd name="T5" fmla="*/ 136 h 645"/>
                <a:gd name="T6" fmla="*/ 136 w 645"/>
                <a:gd name="T7" fmla="*/ 542 h 645"/>
                <a:gd name="T8" fmla="*/ 542 w 645"/>
                <a:gd name="T9" fmla="*/ 508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5" h="645">
                  <a:moveTo>
                    <a:pt x="542" y="508"/>
                  </a:moveTo>
                  <a:cubicBezTo>
                    <a:pt x="645" y="387"/>
                    <a:pt x="630" y="205"/>
                    <a:pt x="509" y="103"/>
                  </a:cubicBezTo>
                  <a:cubicBezTo>
                    <a:pt x="387" y="0"/>
                    <a:pt x="206" y="15"/>
                    <a:pt x="103" y="136"/>
                  </a:cubicBezTo>
                  <a:cubicBezTo>
                    <a:pt x="0" y="258"/>
                    <a:pt x="15" y="439"/>
                    <a:pt x="136" y="542"/>
                  </a:cubicBezTo>
                  <a:cubicBezTo>
                    <a:pt x="258" y="645"/>
                    <a:pt x="440" y="630"/>
                    <a:pt x="542" y="508"/>
                  </a:cubicBezTo>
                  <a:close/>
                </a:path>
              </a:pathLst>
            </a:custGeom>
            <a:solidFill>
              <a:srgbClr val="175BA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71" name="图片 7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0135" y="2013623"/>
              <a:ext cx="1001185" cy="1001185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3871822" y="1152597"/>
            <a:ext cx="1316214" cy="1316214"/>
            <a:chOff x="1289592" y="3101478"/>
            <a:chExt cx="1316214" cy="1316214"/>
          </a:xfrm>
        </p:grpSpPr>
        <p:sp>
          <p:nvSpPr>
            <p:cNvPr id="36" name="Freeform 70"/>
            <p:cNvSpPr>
              <a:spLocks/>
            </p:cNvSpPr>
            <p:nvPr/>
          </p:nvSpPr>
          <p:spPr bwMode="auto">
            <a:xfrm>
              <a:off x="1289592" y="3101478"/>
              <a:ext cx="1316214" cy="1316214"/>
            </a:xfrm>
            <a:custGeom>
              <a:avLst/>
              <a:gdLst>
                <a:gd name="T0" fmla="*/ 695 w 827"/>
                <a:gd name="T1" fmla="*/ 652 h 827"/>
                <a:gd name="T2" fmla="*/ 652 w 827"/>
                <a:gd name="T3" fmla="*/ 132 h 827"/>
                <a:gd name="T4" fmla="*/ 132 w 827"/>
                <a:gd name="T5" fmla="*/ 175 h 827"/>
                <a:gd name="T6" fmla="*/ 175 w 827"/>
                <a:gd name="T7" fmla="*/ 695 h 827"/>
                <a:gd name="T8" fmla="*/ 695 w 827"/>
                <a:gd name="T9" fmla="*/ 652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7" h="827">
                  <a:moveTo>
                    <a:pt x="695" y="652"/>
                  </a:moveTo>
                  <a:cubicBezTo>
                    <a:pt x="827" y="496"/>
                    <a:pt x="807" y="263"/>
                    <a:pt x="652" y="132"/>
                  </a:cubicBezTo>
                  <a:cubicBezTo>
                    <a:pt x="496" y="0"/>
                    <a:pt x="264" y="19"/>
                    <a:pt x="132" y="175"/>
                  </a:cubicBezTo>
                  <a:cubicBezTo>
                    <a:pt x="0" y="330"/>
                    <a:pt x="20" y="563"/>
                    <a:pt x="175" y="695"/>
                  </a:cubicBezTo>
                  <a:cubicBezTo>
                    <a:pt x="331" y="827"/>
                    <a:pt x="563" y="807"/>
                    <a:pt x="695" y="6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099" y="3181805"/>
              <a:ext cx="1159200" cy="1159200"/>
            </a:xfrm>
            <a:prstGeom prst="rect">
              <a:avLst/>
            </a:prstGeom>
          </p:spPr>
        </p:pic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136" y="4509120"/>
            <a:ext cx="1905000" cy="1905000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134" y="3646002"/>
            <a:ext cx="1905000" cy="190500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00" y="2527881"/>
            <a:ext cx="1905000" cy="1905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5630691" y="4671470"/>
            <a:ext cx="1897872" cy="339918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7107598" y="3544852"/>
            <a:ext cx="1897872" cy="339918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8227471" y="2395326"/>
            <a:ext cx="1897872" cy="339918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8540751" y="3045051"/>
            <a:ext cx="1316338" cy="235762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 flipV="1">
            <a:off x="8131071" y="3525319"/>
            <a:ext cx="904125" cy="166625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7115644" y="4062058"/>
            <a:ext cx="914732" cy="163833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7921376" y="3284839"/>
            <a:ext cx="563212" cy="100874"/>
          </a:xfrm>
          <a:prstGeom prst="rect">
            <a:avLst/>
          </a:prstGeom>
        </p:spPr>
      </p:pic>
      <p:pic>
        <p:nvPicPr>
          <p:cNvPr id="89" name="图片 8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4566767" y="3283951"/>
            <a:ext cx="563212" cy="100874"/>
          </a:xfrm>
          <a:prstGeom prst="rect">
            <a:avLst/>
          </a:prstGeom>
        </p:spPr>
      </p:pic>
      <p:pic>
        <p:nvPicPr>
          <p:cNvPr id="90" name="图片 8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6406495" y="3732902"/>
            <a:ext cx="563212" cy="100874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7373031" y="3151397"/>
            <a:ext cx="563212" cy="100874"/>
          </a:xfrm>
          <a:prstGeom prst="rect">
            <a:avLst/>
          </a:prstGeom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7926033" y="3051461"/>
            <a:ext cx="563212" cy="100874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 flipV="1">
            <a:off x="6808141" y="4272242"/>
            <a:ext cx="725628" cy="129964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6648654" y="4684782"/>
            <a:ext cx="914732" cy="163833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7835151" y="4030216"/>
            <a:ext cx="914732" cy="163833"/>
          </a:xfrm>
          <a:prstGeom prst="rect">
            <a:avLst/>
          </a:prstGeom>
        </p:spPr>
      </p:pic>
      <p:sp>
        <p:nvSpPr>
          <p:cNvPr id="96" name="文本框 95"/>
          <p:cNvSpPr txBox="1"/>
          <p:nvPr/>
        </p:nvSpPr>
        <p:spPr>
          <a:xfrm>
            <a:off x="8038670" y="4915268"/>
            <a:ext cx="5071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收入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10409666" y="2664370"/>
            <a:ext cx="5071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发展机会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9319164" y="3766005"/>
            <a:ext cx="5071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行业地位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4" name="图片 10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6359250" y="3292351"/>
            <a:ext cx="914732" cy="163833"/>
          </a:xfrm>
          <a:prstGeom prst="rect">
            <a:avLst/>
          </a:prstGeom>
        </p:spPr>
      </p:pic>
      <p:pic>
        <p:nvPicPr>
          <p:cNvPr id="105" name="图片 10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7007889" y="2668232"/>
            <a:ext cx="914732" cy="163833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6470198" y="2885794"/>
            <a:ext cx="563212" cy="100874"/>
          </a:xfrm>
          <a:prstGeom prst="rect">
            <a:avLst/>
          </a:prstGeom>
        </p:spPr>
      </p:pic>
      <p:pic>
        <p:nvPicPr>
          <p:cNvPr id="107" name="图片 10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6277365" y="4224887"/>
            <a:ext cx="563212" cy="100874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8657455" y="3269093"/>
            <a:ext cx="563212" cy="100874"/>
          </a:xfrm>
          <a:prstGeom prst="rect">
            <a:avLst/>
          </a:prstGeom>
        </p:spPr>
      </p:pic>
      <p:pic>
        <p:nvPicPr>
          <p:cNvPr id="109" name="图片 10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8020077" y="2524417"/>
            <a:ext cx="563212" cy="100874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4386776" y="2577586"/>
            <a:ext cx="563212" cy="100874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5176869" y="2714923"/>
            <a:ext cx="563212" cy="100874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 flipV="1">
            <a:off x="5578515" y="3254263"/>
            <a:ext cx="725628" cy="129964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5047739" y="3206908"/>
            <a:ext cx="563212" cy="100874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3504111" y="3319191"/>
            <a:ext cx="563212" cy="100874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 flipV="1">
            <a:off x="3905757" y="3858531"/>
            <a:ext cx="725628" cy="129964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3456866" y="2878640"/>
            <a:ext cx="914732" cy="163833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3567814" y="2472083"/>
            <a:ext cx="563212" cy="100874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3374981" y="3811176"/>
            <a:ext cx="563212" cy="100874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4545405" y="3780891"/>
            <a:ext cx="563212" cy="100874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 flipV="1">
            <a:off x="4947051" y="4320231"/>
            <a:ext cx="725628" cy="129964"/>
          </a:xfrm>
          <a:prstGeom prst="rect">
            <a:avLst/>
          </a:prstGeom>
        </p:spPr>
      </p:pic>
      <p:pic>
        <p:nvPicPr>
          <p:cNvPr id="72" name="图片 7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5383683" y="3637730"/>
            <a:ext cx="914732" cy="163833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4609108" y="2933783"/>
            <a:ext cx="563212" cy="100874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4416275" y="4272876"/>
            <a:ext cx="563212" cy="100874"/>
          </a:xfrm>
          <a:prstGeom prst="rect">
            <a:avLst/>
          </a:prstGeom>
        </p:spPr>
      </p:pic>
      <p:pic>
        <p:nvPicPr>
          <p:cNvPr id="75" name="图片 7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4984802" y="3927368"/>
            <a:ext cx="1316338" cy="235762"/>
          </a:xfrm>
          <a:prstGeom prst="rect">
            <a:avLst/>
          </a:prstGeom>
        </p:spPr>
      </p:pic>
      <p:sp>
        <p:nvSpPr>
          <p:cNvPr id="76" name="Title 1">
            <a:extLst>
              <a:ext uri="{FF2B5EF4-FFF2-40B4-BE49-F238E27FC236}">
                <a16:creationId xmlns:a16="http://schemas.microsoft.com/office/drawing/2014/main" id="{9935C599-38E0-4F2A-AED8-F43E96CBFEAA}"/>
              </a:ext>
            </a:extLst>
          </p:cNvPr>
          <p:cNvSpPr txBox="1">
            <a:spLocks/>
          </p:cNvSpPr>
          <p:nvPr/>
        </p:nvSpPr>
        <p:spPr>
          <a:xfrm>
            <a:off x="907774" y="177008"/>
            <a:ext cx="10515600" cy="69763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rPr>
              <a:t>进击的巨头</a:t>
            </a:r>
            <a:endParaRPr 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5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641" y="2303070"/>
            <a:ext cx="1905000" cy="1905000"/>
          </a:xfrm>
          <a:prstGeom prst="rect">
            <a:avLst/>
          </a:prstGeom>
        </p:spPr>
      </p:pic>
      <p:sp>
        <p:nvSpPr>
          <p:cNvPr id="76" name="文本框 75"/>
          <p:cNvSpPr txBox="1"/>
          <p:nvPr/>
        </p:nvSpPr>
        <p:spPr>
          <a:xfrm>
            <a:off x="1697607" y="4095511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发卡费收入</a:t>
            </a:r>
          </a:p>
        </p:txBody>
      </p:sp>
      <p:pic>
        <p:nvPicPr>
          <p:cNvPr id="78" name="图片 7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362" y="2303070"/>
            <a:ext cx="1905000" cy="1905000"/>
          </a:xfrm>
          <a:prstGeom prst="rect">
            <a:avLst/>
          </a:prstGeom>
        </p:spPr>
      </p:pic>
      <p:sp>
        <p:nvSpPr>
          <p:cNvPr id="79" name="文本框 78"/>
          <p:cNvSpPr txBox="1"/>
          <p:nvPr/>
        </p:nvSpPr>
        <p:spPr>
          <a:xfrm>
            <a:off x="5160087" y="409551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沉淀资金收入</a:t>
            </a:r>
          </a:p>
        </p:txBody>
      </p:sp>
      <p:pic>
        <p:nvPicPr>
          <p:cNvPr id="98" name="图片 9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283" y="2303070"/>
            <a:ext cx="1905000" cy="1905000"/>
          </a:xfrm>
          <a:prstGeom prst="rect">
            <a:avLst/>
          </a:prstGeom>
        </p:spPr>
      </p:pic>
      <p:sp>
        <p:nvSpPr>
          <p:cNvPr id="99" name="文本框 98"/>
          <p:cNvSpPr txBox="1"/>
          <p:nvPr/>
        </p:nvSpPr>
        <p:spPr>
          <a:xfrm>
            <a:off x="9201249" y="4095511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结算手续费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1847EA-90BB-43E5-AE61-611114778B3D}"/>
              </a:ext>
            </a:extLst>
          </p:cNvPr>
          <p:cNvSpPr txBox="1">
            <a:spLocks/>
          </p:cNvSpPr>
          <p:nvPr/>
        </p:nvSpPr>
        <p:spPr>
          <a:xfrm>
            <a:off x="907774" y="177008"/>
            <a:ext cx="10515600" cy="69763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rPr>
              <a:t>传统收入被压缩</a:t>
            </a:r>
            <a:endParaRPr 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78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47" y="2223473"/>
            <a:ext cx="1159956" cy="1886522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150531" y="432503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支付入口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4340880" y="2223473"/>
            <a:ext cx="806892" cy="406800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公交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4328324" y="2910269"/>
            <a:ext cx="2076529" cy="406282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一卡通清结算平台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5591944" y="2223473"/>
            <a:ext cx="812909" cy="406800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地铁</a:t>
            </a:r>
          </a:p>
        </p:txBody>
      </p:sp>
      <p:cxnSp>
        <p:nvCxnSpPr>
          <p:cNvPr id="6" name="直接箭头连接符 5"/>
          <p:cNvCxnSpPr>
            <a:stCxn id="19" idx="0"/>
            <a:endCxn id="17" idx="2"/>
          </p:cNvCxnSpPr>
          <p:nvPr/>
        </p:nvCxnSpPr>
        <p:spPr>
          <a:xfrm flipH="1" flipV="1">
            <a:off x="4744326" y="2630273"/>
            <a:ext cx="622263" cy="279996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9" idx="0"/>
            <a:endCxn id="20" idx="2"/>
          </p:cNvCxnSpPr>
          <p:nvPr/>
        </p:nvCxnSpPr>
        <p:spPr>
          <a:xfrm flipV="1">
            <a:off x="5366589" y="2630273"/>
            <a:ext cx="631810" cy="279996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4839370" y="432503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清结算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264352" y="432503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业主方威胁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5066883" y="3615793"/>
            <a:ext cx="500136" cy="500136"/>
            <a:chOff x="6124229" y="3516224"/>
            <a:chExt cx="667405" cy="667405"/>
          </a:xfrm>
        </p:grpSpPr>
        <p:sp>
          <p:nvSpPr>
            <p:cNvPr id="13" name="椭圆 12"/>
            <p:cNvSpPr/>
            <p:nvPr/>
          </p:nvSpPr>
          <p:spPr>
            <a:xfrm>
              <a:off x="6124229" y="3517629"/>
              <a:ext cx="666000" cy="66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229" y="3516224"/>
              <a:ext cx="667405" cy="667405"/>
            </a:xfrm>
            <a:prstGeom prst="rect">
              <a:avLst/>
            </a:prstGeom>
          </p:spPr>
        </p:pic>
      </p:grpSp>
      <p:cxnSp>
        <p:nvCxnSpPr>
          <p:cNvPr id="31" name="肘形连接符 30"/>
          <p:cNvCxnSpPr>
            <a:stCxn id="12" idx="3"/>
            <a:endCxn id="20" idx="3"/>
          </p:cNvCxnSpPr>
          <p:nvPr/>
        </p:nvCxnSpPr>
        <p:spPr>
          <a:xfrm flipV="1">
            <a:off x="5567019" y="2426873"/>
            <a:ext cx="837834" cy="1438988"/>
          </a:xfrm>
          <a:prstGeom prst="bentConnector3">
            <a:avLst>
              <a:gd name="adj1" fmla="val 136986"/>
            </a:avLst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肘形连接符 47"/>
          <p:cNvCxnSpPr>
            <a:stCxn id="12" idx="1"/>
            <a:endCxn id="17" idx="1"/>
          </p:cNvCxnSpPr>
          <p:nvPr/>
        </p:nvCxnSpPr>
        <p:spPr>
          <a:xfrm rot="10800000">
            <a:off x="4340881" y="2426873"/>
            <a:ext cx="726003" cy="1438988"/>
          </a:xfrm>
          <a:prstGeom prst="bentConnector3">
            <a:avLst>
              <a:gd name="adj1" fmla="val 141750"/>
            </a:avLst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130" y="2230799"/>
            <a:ext cx="754292" cy="765385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10113676" y="3277496"/>
            <a:ext cx="637200" cy="637200"/>
            <a:chOff x="8297046" y="3352854"/>
            <a:chExt cx="637200" cy="637200"/>
          </a:xfrm>
        </p:grpSpPr>
        <p:sp>
          <p:nvSpPr>
            <p:cNvPr id="7" name="圆角矩形 6"/>
            <p:cNvSpPr/>
            <p:nvPr/>
          </p:nvSpPr>
          <p:spPr>
            <a:xfrm>
              <a:off x="8297046" y="3352854"/>
              <a:ext cx="637200" cy="6372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0729" y="3431931"/>
              <a:ext cx="469834" cy="479046"/>
            </a:xfrm>
            <a:prstGeom prst="rect">
              <a:avLst/>
            </a:prstGeom>
          </p:spPr>
        </p:pic>
      </p:grpSp>
      <p:grpSp>
        <p:nvGrpSpPr>
          <p:cNvPr id="37" name="组合 36"/>
          <p:cNvGrpSpPr/>
          <p:nvPr/>
        </p:nvGrpSpPr>
        <p:grpSpPr>
          <a:xfrm>
            <a:off x="8960879" y="2296528"/>
            <a:ext cx="637200" cy="637200"/>
            <a:chOff x="9042076" y="3228662"/>
            <a:chExt cx="637200" cy="637200"/>
          </a:xfrm>
        </p:grpSpPr>
        <p:sp>
          <p:nvSpPr>
            <p:cNvPr id="32" name="圆角矩形 31"/>
            <p:cNvSpPr/>
            <p:nvPr/>
          </p:nvSpPr>
          <p:spPr>
            <a:xfrm>
              <a:off x="9042076" y="3228662"/>
              <a:ext cx="637200" cy="6372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1013" y="3305963"/>
              <a:ext cx="479326" cy="479326"/>
            </a:xfrm>
            <a:prstGeom prst="rect">
              <a:avLst/>
            </a:prstGeom>
          </p:spPr>
        </p:pic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188" y="3288310"/>
            <a:ext cx="629074" cy="626386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8952188" y="2933877"/>
            <a:ext cx="6907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FBFBF9"/>
                </a:solidFill>
              </a:rPr>
              <a:t>深圳地铁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10086916" y="2933877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FBFBF9"/>
                </a:solidFill>
              </a:rPr>
              <a:t>广州地铁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8949794" y="3935784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FBFBF9"/>
                </a:solidFill>
              </a:rPr>
              <a:t>金华行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10147582" y="3934614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FBFBF9"/>
                </a:solidFill>
              </a:rPr>
              <a:t>易通行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41EF9E91-C4D5-405A-B699-50C701701A6F}"/>
              </a:ext>
            </a:extLst>
          </p:cNvPr>
          <p:cNvSpPr txBox="1">
            <a:spLocks/>
          </p:cNvSpPr>
          <p:nvPr/>
        </p:nvSpPr>
        <p:spPr>
          <a:xfrm>
            <a:off x="907774" y="177008"/>
            <a:ext cx="10515600" cy="69763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rPr>
              <a:t>行业地位被威胁</a:t>
            </a:r>
            <a:endParaRPr 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92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3220</TotalTime>
  <Words>1988</Words>
  <Application>Microsoft Office PowerPoint</Application>
  <PresentationFormat>宽屏</PresentationFormat>
  <Paragraphs>389</Paragraphs>
  <Slides>36</Slides>
  <Notes>14</Notes>
  <HiddenSlides>0</HiddenSlides>
  <MMClips>2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7" baseType="lpstr">
      <vt:lpstr>Lato</vt:lpstr>
      <vt:lpstr>DengXian</vt:lpstr>
      <vt:lpstr>DengXian</vt:lpstr>
      <vt:lpstr>DengXian Light</vt:lpstr>
      <vt:lpstr>华文楷体</vt:lpstr>
      <vt:lpstr>庞门正道标题体</vt:lpstr>
      <vt:lpstr>微软雅黑</vt:lpstr>
      <vt:lpstr>微软雅黑 Light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Nathan</dc:creator>
  <cp:lastModifiedBy> </cp:lastModifiedBy>
  <cp:revision>463</cp:revision>
  <dcterms:created xsi:type="dcterms:W3CDTF">2018-04-11T10:48:00Z</dcterms:created>
  <dcterms:modified xsi:type="dcterms:W3CDTF">2018-08-28T18:04:39Z</dcterms:modified>
</cp:coreProperties>
</file>